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5143500" cy="9144000"/>
  <p:embeddedFontLst>
    <p:embeddedFont>
      <p:font typeface="Montserrat SemiBold"/>
      <p:regular r:id="rId70"/>
      <p:bold r:id="rId71"/>
      <p:italic r:id="rId72"/>
      <p:boldItalic r:id="rId73"/>
    </p:embeddedFont>
    <p:embeddedFont>
      <p:font typeface="Roboto"/>
      <p:regular r:id="rId74"/>
      <p:bold r:id="rId75"/>
      <p:italic r:id="rId76"/>
      <p:boldItalic r:id="rId77"/>
    </p:embeddedFont>
    <p:embeddedFont>
      <p:font typeface="Montserrat"/>
      <p:regular r:id="rId78"/>
      <p:bold r:id="rId79"/>
      <p:italic r:id="rId80"/>
      <p:boldItalic r:id="rId81"/>
    </p:embeddedFont>
    <p:embeddedFont>
      <p:font typeface="Montserrat Light"/>
      <p:regular r:id="rId82"/>
      <p:bold r:id="rId83"/>
      <p:italic r:id="rId84"/>
      <p:boldItalic r:id="rId85"/>
    </p:embeddedFont>
    <p:embeddedFont>
      <p:font typeface="Montserrat ExtraBold"/>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8" roundtripDataSignature="AMtx7mgr5UBFSUBbLnMUngigBwYhAXR9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32D14B-6C59-47A8-8D69-B66508ACE534}">
  <a:tblStyle styleId="{8D32D14B-6C59-47A8-8D69-B66508ACE5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Light-italic.fntdata"/><Relationship Id="rId83" Type="http://schemas.openxmlformats.org/officeDocument/2006/relationships/font" Target="fonts/MontserratLight-bold.fntdata"/><Relationship Id="rId42" Type="http://schemas.openxmlformats.org/officeDocument/2006/relationships/slide" Target="slides/slide37.xml"/><Relationship Id="rId86" Type="http://schemas.openxmlformats.org/officeDocument/2006/relationships/font" Target="fonts/MontserratExtraBold-bold.fntdata"/><Relationship Id="rId41" Type="http://schemas.openxmlformats.org/officeDocument/2006/relationships/slide" Target="slides/slide36.xml"/><Relationship Id="rId85" Type="http://schemas.openxmlformats.org/officeDocument/2006/relationships/font" Target="fonts/MontserratLight-boldItalic.fntdata"/><Relationship Id="rId44" Type="http://schemas.openxmlformats.org/officeDocument/2006/relationships/slide" Target="slides/slide39.xml"/><Relationship Id="rId88" Type="http://customschemas.google.com/relationships/presentationmetadata" Target="metadata"/><Relationship Id="rId43" Type="http://schemas.openxmlformats.org/officeDocument/2006/relationships/slide" Target="slides/slide38.xml"/><Relationship Id="rId87" Type="http://schemas.openxmlformats.org/officeDocument/2006/relationships/font" Target="fonts/MontserratExtraBold-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italic.fntdata"/><Relationship Id="rId82" Type="http://schemas.openxmlformats.org/officeDocument/2006/relationships/font" Target="fonts/MontserratLight-regular.fntdata"/><Relationship Id="rId8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SemiBold-boldItalic.fntdata"/><Relationship Id="rId72" Type="http://schemas.openxmlformats.org/officeDocument/2006/relationships/font" Target="fonts/MontserratSemiBold-italic.fntdata"/><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79" Type="http://schemas.openxmlformats.org/officeDocument/2006/relationships/font" Target="fonts/Montserrat-bold.fntdata"/><Relationship Id="rId34" Type="http://schemas.openxmlformats.org/officeDocument/2006/relationships/slide" Target="slides/slide29.xml"/><Relationship Id="rId78" Type="http://schemas.openxmlformats.org/officeDocument/2006/relationships/font" Target="fonts/Montserrat-regular.fntdata"/><Relationship Id="rId71" Type="http://schemas.openxmlformats.org/officeDocument/2006/relationships/font" Target="fonts/MontserratSemiBold-bold.fntdata"/><Relationship Id="rId70" Type="http://schemas.openxmlformats.org/officeDocument/2006/relationships/font" Target="fonts/Montserrat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elift.io/blog/kubernetes-secret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elift.io/blog/kubernetes-secret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bcdda437c1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3bcdda437c1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3bcdda437c1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bcdda437c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3bcdda437c1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bcdda437c1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bcdda437c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3bcdda437c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3bcdda437c1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bcdda437c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3bcdda437c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3bcdda437c1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cdda437c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3bcdda437c1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3bcdda437c1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cdda437c1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bcdda437c1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3bcdda437c1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bcdda437c1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3bcdda437c1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3bcdda437c1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bcdda437c1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bcdda437c1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bcdda437c1_0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c35cda75b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3c35cda75b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c35cda75b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bcdda437c1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3bcdda437c1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3bcdda437c1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cdda437c1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3bcdda437c1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bcdda437c1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bcdda437c1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3bcdda437c1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3bcdda437c1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cdda437c1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3bcdda437c1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3bcdda437c1_0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cdda437c1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bcdda437c1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3bcdda437c1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c41ce0a6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3c41ce0a64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3c41ce0a64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c41ce0a64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c41ce0a64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3c41ce0a64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c41ce0a64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3c41ce0a645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3c41ce0a645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c41ce0a64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3c41ce0a645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c41ce0a645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c41ce0a64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3c41ce0a645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3c41ce0a645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c35dfe2e1d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c35dfe2e1d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c35dfe2e1d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c428d45dfa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3c428d45dfa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g3c428d45dfa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c41ce0a64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3c41ce0a645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3c41ce0a645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bcdda437c1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3bcdda437c1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3bcdda437c1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cdda437c1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3bcdda437c1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3bcdda437c1_0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bcdda437c1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3bcdda437c1_0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En Kubernetes, los Deployments son la forma más común de desplegar aplicaciones. Un Deployment especifica el estado deseado de tu aplicación, incluyendo el número de réplicas, imágenes de contenedor y otras configuraciones. Kubernetes, siendo un sistema declarativo, trabaja para garantizar que el estado real coincida con el estado deseado.</a:t>
            </a:r>
            <a:endParaRPr/>
          </a:p>
          <a:p>
            <a:pPr indent="0" lvl="0" marL="0" rtl="0" algn="l">
              <a:lnSpc>
                <a:spcPct val="115000"/>
              </a:lnSpc>
              <a:spcBef>
                <a:spcPts val="1200"/>
              </a:spcBef>
              <a:spcAft>
                <a:spcPts val="0"/>
              </a:spcAft>
              <a:buClr>
                <a:schemeClr val="dk1"/>
              </a:buClr>
              <a:buSzPts val="1100"/>
              <a:buFont typeface="Arial"/>
              <a:buNone/>
            </a:pPr>
            <a:r>
              <a:rPr lang="en-US"/>
              <a:t>Cuando creas o actualizas un Deployment, Kubernetes crea un nuevo ReplicaSet para gestionar la versión actualizada de tu aplicación. El ReplicaSet garantiza que el número deseado de réplicas (Pods) estén en ejecución y estén saludables.</a:t>
            </a:r>
            <a:endParaRPr/>
          </a:p>
          <a:p>
            <a:pPr indent="0" lvl="0" marL="0" rtl="0" algn="l">
              <a:lnSpc>
                <a:spcPct val="115000"/>
              </a:lnSpc>
              <a:spcBef>
                <a:spcPts val="1200"/>
              </a:spcBef>
              <a:spcAft>
                <a:spcPts val="0"/>
              </a:spcAft>
              <a:buClr>
                <a:schemeClr val="dk1"/>
              </a:buClr>
              <a:buSzPts val="1100"/>
              <a:buFont typeface="Arial"/>
              <a:buNone/>
            </a:pPr>
            <a:r>
              <a:rPr lang="en-US"/>
              <a:t>Durante un Rolling Update, Kubernetes creará un nuevo ReplicaSet con la versión actualizada de tu aplicación y escalará gradualmente el nuevo ReplicaSet mientras reduce el antiguo. Kubernetes esperará a que los nuevos Pods estén saludables antes de eliminar los antiguos, garantizando una interrupción mínima.</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93" name="Google Shape;593;g3bcdda437c1_0_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bcdda437c1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3bcdda437c1_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3bcdda437c1_0_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bcdda437c1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3bcdda437c1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242424"/>
                </a:solidFill>
                <a:latin typeface="Georgia"/>
                <a:ea typeface="Georgia"/>
                <a:cs typeface="Georgia"/>
                <a:sym typeface="Georgia"/>
              </a:rPr>
              <a:t>Consiste en tener dos ambientes de producción idénticos, a uno lo llamaremos BLUE y al otro GREEN. En un momento dado por ejemplo BLUE se encuentra siendo usado por los usuarios y debemos realizar un despliegue en producción, como no deseamos afectar los usuarios, realizamos el despliegue sobre el ambiente GREEN, sobre el cual lanzamos nuestras pruebas finales.</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US" sz="1500">
                <a:solidFill>
                  <a:srgbClr val="242424"/>
                </a:solidFill>
                <a:latin typeface="Georgia"/>
                <a:ea typeface="Georgia"/>
                <a:cs typeface="Georgia"/>
                <a:sym typeface="Georgia"/>
              </a:rPr>
              <a:t>Una vez se ha comprobado que la nueva versión funciona correctamente se promociona la nueva versión y se eliminan las instancias de con la versión antigua.</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500">
              <a:solidFill>
                <a:srgbClr val="242424"/>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500">
              <a:solidFill>
                <a:srgbClr val="242424"/>
              </a:solidFill>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500">
              <a:solidFill>
                <a:srgbClr val="242424"/>
              </a:solidFill>
              <a:latin typeface="Georgia"/>
              <a:ea typeface="Georgia"/>
              <a:cs typeface="Georgia"/>
              <a:sym typeface="Georgia"/>
            </a:endParaRPr>
          </a:p>
        </p:txBody>
      </p:sp>
      <p:sp>
        <p:nvSpPr>
          <p:cNvPr id="611" name="Google Shape;611;g3bcdda437c1_0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cdda437c1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3bcdda437c1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218181"/>
              </a:lnSpc>
              <a:spcBef>
                <a:spcPts val="3200"/>
              </a:spcBef>
              <a:spcAft>
                <a:spcPts val="0"/>
              </a:spcAft>
              <a:buClr>
                <a:schemeClr val="dk1"/>
              </a:buClr>
              <a:buSzPts val="1100"/>
              <a:buFont typeface="Arial"/>
              <a:buNone/>
            </a:pPr>
            <a:r>
              <a:rPr lang="en-US" sz="1500">
                <a:solidFill>
                  <a:srgbClr val="242424"/>
                </a:solidFill>
                <a:latin typeface="Georgia"/>
                <a:ea typeface="Georgia"/>
                <a:cs typeface="Georgia"/>
                <a:sym typeface="Georgia"/>
              </a:rPr>
              <a:t>El despliegue de Canary es como azul-verde, excepto que es más reacio al riesgo. En lugar de cambiar de azul a verde en un solo paso, utiliza un enfoque por fases.</a:t>
            </a:r>
            <a:endParaRPr sz="1500">
              <a:solidFill>
                <a:srgbClr val="242424"/>
              </a:solidFill>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US" sz="1500">
                <a:solidFill>
                  <a:srgbClr val="242424"/>
                </a:solidFill>
                <a:latin typeface="Georgia"/>
                <a:ea typeface="Georgia"/>
                <a:cs typeface="Georgia"/>
                <a:sym typeface="Georgia"/>
              </a:rPr>
              <a:t>Con la implementación canaria, implementa un nuevo código de aplicación en una pequeña parte de la infraestructura de producción. Una vez que se cierra la sesión de la aplicación, solo unos pocos usuarios se enrutan a ella. Esto minimiza cualquier impacto.</a:t>
            </a:r>
            <a:endParaRPr sz="1500">
              <a:solidFill>
                <a:srgbClr val="242424"/>
              </a:solidFill>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500">
              <a:solidFill>
                <a:srgbClr val="242424"/>
              </a:solidFill>
              <a:latin typeface="Georgia"/>
              <a:ea typeface="Georgia"/>
              <a:cs typeface="Georgia"/>
              <a:sym typeface="Georgia"/>
            </a:endParaRPr>
          </a:p>
        </p:txBody>
      </p:sp>
      <p:sp>
        <p:nvSpPr>
          <p:cNvPr id="620" name="Google Shape;620;g3bcdda437c1_0_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bcdda437c1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3bcdda437c1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g3bcdda437c1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c30fc964e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3c30fc964eb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3c30fc964eb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bcdda437c1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3bcdda437c1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3bcdda437c1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bcdda437c1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3bcdda437c1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g3bcdda437c1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bcdda437c1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3bcdda437c1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g3bcdda437c1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bcdda437c1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bcdda437c1_0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3bcdda437c1_0_3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bcdda437c1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3bcdda437c1_0_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3bcdda437c1_0_3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bcdda437c1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3bcdda437c1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3bcdda437c1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bcdda437c1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3bcdda437c1_0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3bcdda437c1_0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c4210436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3c4210436e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3c4210436e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c4210436e3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3c4210436e3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g3c4210436e3_1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c4210436e3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3c4210436e3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6" name="Google Shape;726;g3c4210436e3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bcf6c8c5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bcf6c8c51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bcf6c8c51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c4210436e3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g3c4210436e3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https://spacelift.io/blog/kubernetes-secrets</a:t>
            </a:r>
            <a:endParaRPr/>
          </a:p>
        </p:txBody>
      </p:sp>
      <p:sp>
        <p:nvSpPr>
          <p:cNvPr id="736" name="Google Shape;736;g3c4210436e3_2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c4210436e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3c4210436e3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https://spacelift.io/blog/kubernetes-secrets</a:t>
            </a:r>
            <a:endParaRPr/>
          </a:p>
        </p:txBody>
      </p:sp>
      <p:sp>
        <p:nvSpPr>
          <p:cNvPr id="746" name="Google Shape;746;g3c4210436e3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c4210436e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3c4210436e3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g3c4210436e3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c428d45df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3c428d45df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g3c428d45dfa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c428d45dfa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c428d45dfa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g3c428d45dfa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c428d45dfa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g3c428d45dfa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g3c428d45dfa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c428d45dfa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3c428d45dfa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3c428d45dfa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c4210436e3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3c4210436e3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3c4210436e3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c428d45df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g3c428d45dfa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g3c428d45dfa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c428d45dfa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3c428d45dfa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3c428d45dfa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c35dfe2e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3c35dfe2e1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3c35dfe2e1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c428d45dfa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3c428d45dfa_1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5" name="Google Shape;835;g3c428d45dfa_1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c4210436e3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g3c4210436e3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5" name="Google Shape;845;g3c4210436e3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c428d45dfa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3c428d45dfa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3c428d45dfa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c428d45dfa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3c428d45dfa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g3c428d45dfa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c428d45df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g3c428d45dfa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g3c428d45dfa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bcf6c8c51a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3bcf6c8c51a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bcf6c8c51a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bcf6c8c51a_0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bcf6c8c51a_0_6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bcf6c8c51a_0_6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blue">
  <p:cSld name="CUSTOM_1">
    <p:spTree>
      <p:nvGrpSpPr>
        <p:cNvPr id="12" name="Shape 12"/>
        <p:cNvGrpSpPr/>
        <p:nvPr/>
      </p:nvGrpSpPr>
      <p:grpSpPr>
        <a:xfrm>
          <a:off x="0" y="0"/>
          <a:ext cx="0" cy="0"/>
          <a:chOff x="0" y="0"/>
          <a:chExt cx="0" cy="0"/>
        </a:xfrm>
      </p:grpSpPr>
      <p:sp>
        <p:nvSpPr>
          <p:cNvPr id="13" name="Google Shape;13;g3c2fa3d1b77_0_154"/>
          <p:cNvSpPr/>
          <p:nvPr/>
        </p:nvSpPr>
        <p:spPr>
          <a:xfrm>
            <a:off x="-15450" y="-112850"/>
            <a:ext cx="9174900" cy="53940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 name="Google Shape;14;g3c2fa3d1b77_0_154"/>
          <p:cNvPicPr preferRelativeResize="0"/>
          <p:nvPr/>
        </p:nvPicPr>
        <p:blipFill rotWithShape="1">
          <a:blip r:embed="rId2">
            <a:alphaModFix/>
          </a:blip>
          <a:srcRect b="0" l="5482" r="0" t="0"/>
          <a:stretch/>
        </p:blipFill>
        <p:spPr>
          <a:xfrm>
            <a:off x="482900" y="689925"/>
            <a:ext cx="2102775" cy="489875"/>
          </a:xfrm>
          <a:prstGeom prst="rect">
            <a:avLst/>
          </a:prstGeom>
          <a:noFill/>
          <a:ln>
            <a:noFill/>
          </a:ln>
        </p:spPr>
      </p:pic>
      <p:sp>
        <p:nvSpPr>
          <p:cNvPr id="15" name="Google Shape;15;g3c2fa3d1b77_0_154"/>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16" name="Google Shape;16;g3c2fa3d1b77_0_154"/>
          <p:cNvSpPr txBox="1"/>
          <p:nvPr>
            <p:ph idx="1" type="subTitle"/>
          </p:nvPr>
        </p:nvSpPr>
        <p:spPr>
          <a:xfrm>
            <a:off x="4829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1">
  <p:cSld name="CUSTOM_5">
    <p:spTree>
      <p:nvGrpSpPr>
        <p:cNvPr id="70" name="Shape 70"/>
        <p:cNvGrpSpPr/>
        <p:nvPr/>
      </p:nvGrpSpPr>
      <p:grpSpPr>
        <a:xfrm>
          <a:off x="0" y="0"/>
          <a:ext cx="0" cy="0"/>
          <a:chOff x="0" y="0"/>
          <a:chExt cx="0" cy="0"/>
        </a:xfrm>
      </p:grpSpPr>
      <p:sp>
        <p:nvSpPr>
          <p:cNvPr id="71" name="Google Shape;71;g3c2fa3d1b77_0_185"/>
          <p:cNvSpPr/>
          <p:nvPr/>
        </p:nvSpPr>
        <p:spPr>
          <a:xfrm>
            <a:off x="457200" y="-5993"/>
            <a:ext cx="914400" cy="109200"/>
          </a:xfrm>
          <a:prstGeom prst="rect">
            <a:avLst/>
          </a:prstGeom>
          <a:solidFill>
            <a:srgbClr val="0086FF"/>
          </a:solidFill>
          <a:ln cap="flat" cmpd="sng" w="9525">
            <a:solidFill>
              <a:srgbClr val="008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3c2fa3d1b77_0_185"/>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3" name="Google Shape;73;g3c2fa3d1b77_0_185"/>
          <p:cNvSpPr txBox="1"/>
          <p:nvPr>
            <p:ph idx="2" type="title"/>
          </p:nvPr>
        </p:nvSpPr>
        <p:spPr>
          <a:xfrm>
            <a:off x="457200" y="1006600"/>
            <a:ext cx="8213700" cy="3610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74" name="Google Shape;74;g3c2fa3d1b77_0_18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75" name="Google Shape;75;g3c2fa3d1b77_0_18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76" name="Google Shape;76;g3c2fa3d1b77_0_185"/>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77" name="Google Shape;77;g3c2fa3d1b77_0_18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2">
  <p:cSld name="CUSTOM_5_1">
    <p:spTree>
      <p:nvGrpSpPr>
        <p:cNvPr id="78" name="Shape 78"/>
        <p:cNvGrpSpPr/>
        <p:nvPr/>
      </p:nvGrpSpPr>
      <p:grpSpPr>
        <a:xfrm>
          <a:off x="0" y="0"/>
          <a:ext cx="0" cy="0"/>
          <a:chOff x="0" y="0"/>
          <a:chExt cx="0" cy="0"/>
        </a:xfrm>
      </p:grpSpPr>
      <p:sp>
        <p:nvSpPr>
          <p:cNvPr id="79" name="Google Shape;79;g3c2fa3d1b77_0_193"/>
          <p:cNvSpPr/>
          <p:nvPr/>
        </p:nvSpPr>
        <p:spPr>
          <a:xfrm>
            <a:off x="457200" y="-5993"/>
            <a:ext cx="914400" cy="10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3c2fa3d1b77_0_193"/>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1" name="Google Shape;81;g3c2fa3d1b77_0_193"/>
          <p:cNvSpPr txBox="1"/>
          <p:nvPr>
            <p:ph idx="2" type="title"/>
          </p:nvPr>
        </p:nvSpPr>
        <p:spPr>
          <a:xfrm>
            <a:off x="457200" y="1006600"/>
            <a:ext cx="8213700" cy="3659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82" name="Google Shape;82;g3c2fa3d1b77_0_193"/>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83" name="Google Shape;83;g3c2fa3d1b77_0_193"/>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84" name="Google Shape;84;g3c2fa3d1b77_0_193"/>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85" name="Google Shape;85;g3c2fa3d1b77_0_193"/>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1">
  <p:cSld name="CUSTOM_6">
    <p:spTree>
      <p:nvGrpSpPr>
        <p:cNvPr id="86" name="Shape 86"/>
        <p:cNvGrpSpPr/>
        <p:nvPr/>
      </p:nvGrpSpPr>
      <p:grpSpPr>
        <a:xfrm>
          <a:off x="0" y="0"/>
          <a:ext cx="0" cy="0"/>
          <a:chOff x="0" y="0"/>
          <a:chExt cx="0" cy="0"/>
        </a:xfrm>
      </p:grpSpPr>
      <p:sp>
        <p:nvSpPr>
          <p:cNvPr id="87" name="Google Shape;87;g3c2fa3d1b77_0_201"/>
          <p:cNvSpPr/>
          <p:nvPr/>
        </p:nvSpPr>
        <p:spPr>
          <a:xfrm rot="-5400000">
            <a:off x="-893650" y="829525"/>
            <a:ext cx="5199600" cy="34635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3c2fa3d1b77_0_201"/>
          <p:cNvSpPr txBox="1"/>
          <p:nvPr>
            <p:ph idx="1" type="body"/>
          </p:nvPr>
        </p:nvSpPr>
        <p:spPr>
          <a:xfrm>
            <a:off x="3731900" y="1221775"/>
            <a:ext cx="4931400" cy="3813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89" name="Google Shape;89;g3c2fa3d1b77_0_201"/>
          <p:cNvSpPr txBox="1"/>
          <p:nvPr>
            <p:ph type="title"/>
          </p:nvPr>
        </p:nvSpPr>
        <p:spPr>
          <a:xfrm>
            <a:off x="3731900"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90" name="Google Shape;90;g3c2fa3d1b77_0_201"/>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91" name="Google Shape;91;g3c2fa3d1b77_0_201"/>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92" name="Google Shape;92;g3c2fa3d1b77_0_201"/>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93" name="Google Shape;93;g3c2fa3d1b77_0_201"/>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94" name="Google Shape;94;g3c2fa3d1b77_0_201"/>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2">
  <p:cSld name="CUSTOM_6_1">
    <p:spTree>
      <p:nvGrpSpPr>
        <p:cNvPr id="95" name="Shape 95"/>
        <p:cNvGrpSpPr/>
        <p:nvPr/>
      </p:nvGrpSpPr>
      <p:grpSpPr>
        <a:xfrm>
          <a:off x="0" y="0"/>
          <a:ext cx="0" cy="0"/>
          <a:chOff x="0" y="0"/>
          <a:chExt cx="0" cy="0"/>
        </a:xfrm>
      </p:grpSpPr>
      <p:sp>
        <p:nvSpPr>
          <p:cNvPr id="96" name="Google Shape;96;g3c2fa3d1b77_0_210"/>
          <p:cNvSpPr/>
          <p:nvPr/>
        </p:nvSpPr>
        <p:spPr>
          <a:xfrm rot="-5400000">
            <a:off x="-893650" y="829525"/>
            <a:ext cx="5199600" cy="34635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3c2fa3d1b77_0_210"/>
          <p:cNvSpPr txBox="1"/>
          <p:nvPr>
            <p:ph idx="1" type="body"/>
          </p:nvPr>
        </p:nvSpPr>
        <p:spPr>
          <a:xfrm>
            <a:off x="3731900" y="1386300"/>
            <a:ext cx="4456800" cy="34647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98" name="Google Shape;98;g3c2fa3d1b77_0_210"/>
          <p:cNvSpPr txBox="1"/>
          <p:nvPr>
            <p:ph type="title"/>
          </p:nvPr>
        </p:nvSpPr>
        <p:spPr>
          <a:xfrm>
            <a:off x="3739575"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99" name="Google Shape;99;g3c2fa3d1b77_0_210"/>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00" name="Google Shape;100;g3c2fa3d1b77_0_210"/>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01" name="Google Shape;101;g3c2fa3d1b77_0_210"/>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02" name="Google Shape;102;g3c2fa3d1b77_0_210"/>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103" name="Google Shape;103;g3c2fa3d1b77_0_210"/>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CUSTOM_7">
    <p:spTree>
      <p:nvGrpSpPr>
        <p:cNvPr id="104" name="Shape 104"/>
        <p:cNvGrpSpPr/>
        <p:nvPr/>
      </p:nvGrpSpPr>
      <p:grpSpPr>
        <a:xfrm>
          <a:off x="0" y="0"/>
          <a:ext cx="0" cy="0"/>
          <a:chOff x="0" y="0"/>
          <a:chExt cx="0" cy="0"/>
        </a:xfrm>
      </p:grpSpPr>
      <p:sp>
        <p:nvSpPr>
          <p:cNvPr id="105" name="Google Shape;105;g3c2fa3d1b77_0_219"/>
          <p:cNvSpPr/>
          <p:nvPr/>
        </p:nvSpPr>
        <p:spPr>
          <a:xfrm flipH="1" rot="5400000">
            <a:off x="4809150" y="757075"/>
            <a:ext cx="5171400" cy="36366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3c2fa3d1b77_0_219"/>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07" name="Google Shape;107;g3c2fa3d1b77_0_219"/>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08" name="Google Shape;108;g3c2fa3d1b77_0_219"/>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09" name="Google Shape;109;g3c2fa3d1b77_0_219"/>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10" name="Google Shape;110;g3c2fa3d1b77_0_219"/>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11" name="Google Shape;111;g3c2fa3d1b77_0_219"/>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12" name="Google Shape;112;g3c2fa3d1b77_0_219"/>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2">
  <p:cSld name="CUSTOM_7_1">
    <p:spTree>
      <p:nvGrpSpPr>
        <p:cNvPr id="113" name="Shape 113"/>
        <p:cNvGrpSpPr/>
        <p:nvPr/>
      </p:nvGrpSpPr>
      <p:grpSpPr>
        <a:xfrm>
          <a:off x="0" y="0"/>
          <a:ext cx="0" cy="0"/>
          <a:chOff x="0" y="0"/>
          <a:chExt cx="0" cy="0"/>
        </a:xfrm>
      </p:grpSpPr>
      <p:sp>
        <p:nvSpPr>
          <p:cNvPr id="114" name="Google Shape;114;g3c2fa3d1b77_0_228"/>
          <p:cNvSpPr/>
          <p:nvPr/>
        </p:nvSpPr>
        <p:spPr>
          <a:xfrm flipH="1" rot="5400000">
            <a:off x="4809150" y="757075"/>
            <a:ext cx="5171400" cy="36366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3c2fa3d1b77_0_228"/>
          <p:cNvSpPr txBox="1"/>
          <p:nvPr>
            <p:ph idx="1" type="body"/>
          </p:nvPr>
        </p:nvSpPr>
        <p:spPr>
          <a:xfrm>
            <a:off x="404725" y="1221775"/>
            <a:ext cx="4809300" cy="3299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16" name="Google Shape;116;g3c2fa3d1b77_0_228"/>
          <p:cNvSpPr txBox="1"/>
          <p:nvPr>
            <p:ph type="title"/>
          </p:nvPr>
        </p:nvSpPr>
        <p:spPr>
          <a:xfrm>
            <a:off x="404725" y="345775"/>
            <a:ext cx="48093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17" name="Google Shape;117;g3c2fa3d1b77_0_228"/>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18" name="Google Shape;118;g3c2fa3d1b77_0_22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19" name="Google Shape;119;g3c2fa3d1b77_0_228"/>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20" name="Google Shape;120;g3c2fa3d1b77_0_22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21" name="Google Shape;121;g3c2fa3d1b77_0_228"/>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image)">
  <p:cSld name="CUSTOM_8">
    <p:spTree>
      <p:nvGrpSpPr>
        <p:cNvPr id="122" name="Shape 122"/>
        <p:cNvGrpSpPr/>
        <p:nvPr/>
      </p:nvGrpSpPr>
      <p:grpSpPr>
        <a:xfrm>
          <a:off x="0" y="0"/>
          <a:ext cx="0" cy="0"/>
          <a:chOff x="0" y="0"/>
          <a:chExt cx="0" cy="0"/>
        </a:xfrm>
      </p:grpSpPr>
      <p:sp>
        <p:nvSpPr>
          <p:cNvPr id="123" name="Google Shape;123;g3c2fa3d1b77_0_237"/>
          <p:cNvSpPr/>
          <p:nvPr>
            <p:ph idx="2" type="pic"/>
          </p:nvPr>
        </p:nvSpPr>
        <p:spPr>
          <a:xfrm>
            <a:off x="-40975" y="-61475"/>
            <a:ext cx="3488700" cy="5256000"/>
          </a:xfrm>
          <a:prstGeom prst="rect">
            <a:avLst/>
          </a:prstGeom>
          <a:noFill/>
          <a:ln>
            <a:noFill/>
          </a:ln>
        </p:spPr>
      </p:sp>
      <p:sp>
        <p:nvSpPr>
          <p:cNvPr id="124" name="Google Shape;124;g3c2fa3d1b77_0_237"/>
          <p:cNvSpPr txBox="1"/>
          <p:nvPr>
            <p:ph idx="1" type="body"/>
          </p:nvPr>
        </p:nvSpPr>
        <p:spPr>
          <a:xfrm>
            <a:off x="3731900" y="1462500"/>
            <a:ext cx="4456800" cy="41955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25" name="Google Shape;125;g3c2fa3d1b77_0_237"/>
          <p:cNvSpPr txBox="1"/>
          <p:nvPr>
            <p:ph type="title"/>
          </p:nvPr>
        </p:nvSpPr>
        <p:spPr>
          <a:xfrm>
            <a:off x="3739575" y="345775"/>
            <a:ext cx="42876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6" name="Google Shape;126;g3c2fa3d1b77_0_237"/>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27" name="Google Shape;127;g3c2fa3d1b77_0_237"/>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28" name="Google Shape;128;g3c2fa3d1b77_0_23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29" name="Google Shape;129;g3c2fa3d1b77_0_237"/>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
        <p:nvSpPr>
          <p:cNvPr id="130" name="Google Shape;130;g3c2fa3d1b77_0_237"/>
          <p:cNvSpPr/>
          <p:nvPr/>
        </p:nvSpPr>
        <p:spPr>
          <a:xfrm>
            <a:off x="-1318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image)">
  <p:cSld name="CUSTOM_9">
    <p:spTree>
      <p:nvGrpSpPr>
        <p:cNvPr id="131" name="Shape 131"/>
        <p:cNvGrpSpPr/>
        <p:nvPr/>
      </p:nvGrpSpPr>
      <p:grpSpPr>
        <a:xfrm>
          <a:off x="0" y="0"/>
          <a:ext cx="0" cy="0"/>
          <a:chOff x="0" y="0"/>
          <a:chExt cx="0" cy="0"/>
        </a:xfrm>
      </p:grpSpPr>
      <p:sp>
        <p:nvSpPr>
          <p:cNvPr id="132" name="Google Shape;132;g3c2fa3d1b77_0_246"/>
          <p:cNvSpPr/>
          <p:nvPr>
            <p:ph idx="2" type="pic"/>
          </p:nvPr>
        </p:nvSpPr>
        <p:spPr>
          <a:xfrm>
            <a:off x="5568375" y="-30725"/>
            <a:ext cx="3680700" cy="5209800"/>
          </a:xfrm>
          <a:prstGeom prst="rect">
            <a:avLst/>
          </a:prstGeom>
          <a:noFill/>
          <a:ln>
            <a:noFill/>
          </a:ln>
        </p:spPr>
      </p:sp>
      <p:sp>
        <p:nvSpPr>
          <p:cNvPr id="133" name="Google Shape;133;g3c2fa3d1b77_0_246"/>
          <p:cNvSpPr txBox="1"/>
          <p:nvPr>
            <p:ph idx="1" type="body"/>
          </p:nvPr>
        </p:nvSpPr>
        <p:spPr>
          <a:xfrm>
            <a:off x="404725" y="1462500"/>
            <a:ext cx="4456800" cy="41955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34" name="Google Shape;134;g3c2fa3d1b77_0_246"/>
          <p:cNvSpPr txBox="1"/>
          <p:nvPr>
            <p:ph type="title"/>
          </p:nvPr>
        </p:nvSpPr>
        <p:spPr>
          <a:xfrm>
            <a:off x="412400" y="345775"/>
            <a:ext cx="42876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35" name="Google Shape;135;g3c2fa3d1b77_0_24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36" name="Google Shape;136;g3c2fa3d1b77_0_246"/>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37" name="Google Shape;137;g3c2fa3d1b77_0_246"/>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38" name="Google Shape;138;g3c2fa3d1b77_0_246"/>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39" name="Google Shape;139;g3c2fa3d1b77_0_246"/>
          <p:cNvSpPr/>
          <p:nvPr/>
        </p:nvSpPr>
        <p:spPr>
          <a:xfrm>
            <a:off x="6592550" y="-8528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1">
  <p:cSld name="CUSTOM_10">
    <p:spTree>
      <p:nvGrpSpPr>
        <p:cNvPr id="140" name="Shape 140"/>
        <p:cNvGrpSpPr/>
        <p:nvPr/>
      </p:nvGrpSpPr>
      <p:grpSpPr>
        <a:xfrm>
          <a:off x="0" y="0"/>
          <a:ext cx="0" cy="0"/>
          <a:chOff x="0" y="0"/>
          <a:chExt cx="0" cy="0"/>
        </a:xfrm>
      </p:grpSpPr>
      <p:sp>
        <p:nvSpPr>
          <p:cNvPr id="141" name="Google Shape;141;g3c2fa3d1b77_0_255"/>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g3c2fa3d1b77_0_255"/>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43" name="Google Shape;143;g3c2fa3d1b77_0_255"/>
          <p:cNvSpPr/>
          <p:nvPr/>
        </p:nvSpPr>
        <p:spPr>
          <a:xfrm>
            <a:off x="6733477" y="1973100"/>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3c2fa3d1b77_0_255"/>
          <p:cNvSpPr/>
          <p:nvPr/>
        </p:nvSpPr>
        <p:spPr>
          <a:xfrm>
            <a:off x="3973350" y="1948065"/>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3c2fa3d1b77_0_255"/>
          <p:cNvSpPr/>
          <p:nvPr/>
        </p:nvSpPr>
        <p:spPr>
          <a:xfrm>
            <a:off x="1131500" y="1948078"/>
            <a:ext cx="1197300" cy="11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 name="Google Shape;146;g3c2fa3d1b77_0_25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pic>
        <p:nvPicPr>
          <p:cNvPr id="147" name="Google Shape;147;g3c2fa3d1b77_0_25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48" name="Google Shape;148;g3c2fa3d1b77_0_25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49" name="Google Shape;149;g3c2fa3d1b77_0_255"/>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50" name="Google Shape;150;g3c2fa3d1b77_0_25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51" name="Google Shape;151;g3c2fa3d1b77_0_255"/>
          <p:cNvSpPr/>
          <p:nvPr>
            <p:ph idx="2" type="pic"/>
          </p:nvPr>
        </p:nvSpPr>
        <p:spPr>
          <a:xfrm>
            <a:off x="1352300" y="2168875"/>
            <a:ext cx="755700" cy="755700"/>
          </a:xfrm>
          <a:prstGeom prst="rect">
            <a:avLst/>
          </a:prstGeom>
          <a:noFill/>
          <a:ln>
            <a:noFill/>
          </a:ln>
        </p:spPr>
      </p:sp>
      <p:sp>
        <p:nvSpPr>
          <p:cNvPr id="152" name="Google Shape;152;g3c2fa3d1b77_0_255"/>
          <p:cNvSpPr/>
          <p:nvPr>
            <p:ph idx="3" type="pic"/>
          </p:nvPr>
        </p:nvSpPr>
        <p:spPr>
          <a:xfrm>
            <a:off x="4194150" y="2168875"/>
            <a:ext cx="755700" cy="755700"/>
          </a:xfrm>
          <a:prstGeom prst="rect">
            <a:avLst/>
          </a:prstGeom>
          <a:noFill/>
          <a:ln>
            <a:noFill/>
          </a:ln>
        </p:spPr>
      </p:sp>
      <p:sp>
        <p:nvSpPr>
          <p:cNvPr id="153" name="Google Shape;153;g3c2fa3d1b77_0_255"/>
          <p:cNvSpPr/>
          <p:nvPr>
            <p:ph idx="4" type="pic"/>
          </p:nvPr>
        </p:nvSpPr>
        <p:spPr>
          <a:xfrm>
            <a:off x="6954275" y="2193900"/>
            <a:ext cx="755700" cy="755700"/>
          </a:xfrm>
          <a:prstGeom prst="rect">
            <a:avLst/>
          </a:prstGeom>
          <a:noFill/>
          <a:ln>
            <a:noFill/>
          </a:ln>
        </p:spPr>
      </p:sp>
      <p:sp>
        <p:nvSpPr>
          <p:cNvPr id="154" name="Google Shape;154;g3c2fa3d1b77_0_255"/>
          <p:cNvSpPr txBox="1"/>
          <p:nvPr>
            <p:ph idx="5" type="body"/>
          </p:nvPr>
        </p:nvSpPr>
        <p:spPr>
          <a:xfrm>
            <a:off x="3684688"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55" name="Google Shape;155;g3c2fa3d1b77_0_255"/>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2">
  <p:cSld name="CUSTOM_11">
    <p:spTree>
      <p:nvGrpSpPr>
        <p:cNvPr id="156" name="Shape 156"/>
        <p:cNvGrpSpPr/>
        <p:nvPr/>
      </p:nvGrpSpPr>
      <p:grpSpPr>
        <a:xfrm>
          <a:off x="0" y="0"/>
          <a:ext cx="0" cy="0"/>
          <a:chOff x="0" y="0"/>
          <a:chExt cx="0" cy="0"/>
        </a:xfrm>
      </p:grpSpPr>
      <p:sp>
        <p:nvSpPr>
          <p:cNvPr id="157" name="Google Shape;157;g3c2fa3d1b77_0_271"/>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8" name="Google Shape;158;g3c2fa3d1b77_0_271"/>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59" name="Google Shape;159;g3c2fa3d1b77_0_271"/>
          <p:cNvSpPr/>
          <p:nvPr/>
        </p:nvSpPr>
        <p:spPr>
          <a:xfrm>
            <a:off x="6733477" y="1973100"/>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3c2fa3d1b77_0_271"/>
          <p:cNvSpPr/>
          <p:nvPr/>
        </p:nvSpPr>
        <p:spPr>
          <a:xfrm>
            <a:off x="3973350" y="1948065"/>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3c2fa3d1b77_0_271"/>
          <p:cNvSpPr/>
          <p:nvPr/>
        </p:nvSpPr>
        <p:spPr>
          <a:xfrm>
            <a:off x="1131500" y="1948078"/>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2" name="Google Shape;162;g3c2fa3d1b77_0_271"/>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pic>
        <p:nvPicPr>
          <p:cNvPr id="163" name="Google Shape;163;g3c2fa3d1b77_0_271"/>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164" name="Google Shape;164;g3c2fa3d1b77_0_271"/>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165" name="Google Shape;165;g3c2fa3d1b77_0_271"/>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166" name="Google Shape;166;g3c2fa3d1b77_0_271"/>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167" name="Google Shape;167;g3c2fa3d1b77_0_271"/>
          <p:cNvSpPr/>
          <p:nvPr>
            <p:ph idx="2" type="pic"/>
          </p:nvPr>
        </p:nvSpPr>
        <p:spPr>
          <a:xfrm>
            <a:off x="1352300" y="2168875"/>
            <a:ext cx="755700" cy="755700"/>
          </a:xfrm>
          <a:prstGeom prst="rect">
            <a:avLst/>
          </a:prstGeom>
          <a:noFill/>
          <a:ln>
            <a:noFill/>
          </a:ln>
        </p:spPr>
      </p:sp>
      <p:sp>
        <p:nvSpPr>
          <p:cNvPr id="168" name="Google Shape;168;g3c2fa3d1b77_0_271"/>
          <p:cNvSpPr/>
          <p:nvPr>
            <p:ph idx="3" type="pic"/>
          </p:nvPr>
        </p:nvSpPr>
        <p:spPr>
          <a:xfrm>
            <a:off x="4194150" y="2168875"/>
            <a:ext cx="755700" cy="755700"/>
          </a:xfrm>
          <a:prstGeom prst="rect">
            <a:avLst/>
          </a:prstGeom>
          <a:noFill/>
          <a:ln>
            <a:noFill/>
          </a:ln>
        </p:spPr>
      </p:sp>
      <p:sp>
        <p:nvSpPr>
          <p:cNvPr id="169" name="Google Shape;169;g3c2fa3d1b77_0_271"/>
          <p:cNvSpPr/>
          <p:nvPr>
            <p:ph idx="4" type="pic"/>
          </p:nvPr>
        </p:nvSpPr>
        <p:spPr>
          <a:xfrm>
            <a:off x="6954275" y="2193900"/>
            <a:ext cx="755700" cy="755700"/>
          </a:xfrm>
          <a:prstGeom prst="rect">
            <a:avLst/>
          </a:prstGeom>
          <a:noFill/>
          <a:ln>
            <a:noFill/>
          </a:ln>
        </p:spPr>
      </p:sp>
      <p:sp>
        <p:nvSpPr>
          <p:cNvPr id="170" name="Google Shape;170;g3c2fa3d1b77_0_271"/>
          <p:cNvSpPr txBox="1"/>
          <p:nvPr>
            <p:ph idx="5" type="body"/>
          </p:nvPr>
        </p:nvSpPr>
        <p:spPr>
          <a:xfrm>
            <a:off x="36597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171" name="Google Shape;171;g3c2fa3d1b77_0_271"/>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1">
  <p:cSld name="CUSTOM_12">
    <p:spTree>
      <p:nvGrpSpPr>
        <p:cNvPr id="17" name="Shape 17"/>
        <p:cNvGrpSpPr/>
        <p:nvPr/>
      </p:nvGrpSpPr>
      <p:grpSpPr>
        <a:xfrm>
          <a:off x="0" y="0"/>
          <a:ext cx="0" cy="0"/>
          <a:chOff x="0" y="0"/>
          <a:chExt cx="0" cy="0"/>
        </a:xfrm>
      </p:grpSpPr>
      <p:sp>
        <p:nvSpPr>
          <p:cNvPr id="18" name="Google Shape;18;g3c2fa3d1b77_0_287"/>
          <p:cNvSpPr/>
          <p:nvPr/>
        </p:nvSpPr>
        <p:spPr>
          <a:xfrm rot="10800000">
            <a:off x="-61700" y="-76100"/>
            <a:ext cx="9214500" cy="52500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g3c2fa3d1b77_0_287"/>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20" name="Google Shape;20;g3c2fa3d1b77_0_287"/>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 name="Google Shape;21;g3c2fa3d1b77_0_287"/>
          <p:cNvSpPr txBox="1"/>
          <p:nvPr>
            <p:ph idx="1" type="body"/>
          </p:nvPr>
        </p:nvSpPr>
        <p:spPr>
          <a:xfrm>
            <a:off x="1243175" y="1774850"/>
            <a:ext cx="6565200" cy="2696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grpSp>
        <p:nvGrpSpPr>
          <p:cNvPr id="22" name="Google Shape;22;g3c2fa3d1b77_0_287"/>
          <p:cNvGrpSpPr/>
          <p:nvPr/>
        </p:nvGrpSpPr>
        <p:grpSpPr>
          <a:xfrm>
            <a:off x="-41002" y="4695275"/>
            <a:ext cx="3613302" cy="393600"/>
            <a:chOff x="-41002" y="4695275"/>
            <a:chExt cx="3613302" cy="393600"/>
          </a:xfrm>
        </p:grpSpPr>
        <p:sp>
          <p:nvSpPr>
            <p:cNvPr id="23" name="Google Shape;23;g3c2fa3d1b77_0_287"/>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 name="Google Shape;24;g3c2fa3d1b77_0_28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5" name="Google Shape;25;g3c2fa3d1b77_0_287"/>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2">
  <p:cSld name="CUSTOM_13">
    <p:spTree>
      <p:nvGrpSpPr>
        <p:cNvPr id="172" name="Shape 172"/>
        <p:cNvGrpSpPr/>
        <p:nvPr/>
      </p:nvGrpSpPr>
      <p:grpSpPr>
        <a:xfrm>
          <a:off x="0" y="0"/>
          <a:ext cx="0" cy="0"/>
          <a:chOff x="0" y="0"/>
          <a:chExt cx="0" cy="0"/>
        </a:xfrm>
      </p:grpSpPr>
      <p:sp>
        <p:nvSpPr>
          <p:cNvPr id="173" name="Google Shape;173;g3c2fa3d1b77_0_296"/>
          <p:cNvSpPr/>
          <p:nvPr/>
        </p:nvSpPr>
        <p:spPr>
          <a:xfrm rot="10800000">
            <a:off x="-61700" y="-76100"/>
            <a:ext cx="9214500" cy="52500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g3c2fa3d1b77_0_29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75" name="Google Shape;175;g3c2fa3d1b77_0_296"/>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76" name="Google Shape;176;g3c2fa3d1b77_0_296"/>
          <p:cNvSpPr txBox="1"/>
          <p:nvPr>
            <p:ph idx="1" type="body"/>
          </p:nvPr>
        </p:nvSpPr>
        <p:spPr>
          <a:xfrm>
            <a:off x="1243175" y="1777475"/>
            <a:ext cx="6565200" cy="2804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grpSp>
        <p:nvGrpSpPr>
          <p:cNvPr id="177" name="Google Shape;177;g3c2fa3d1b77_0_296"/>
          <p:cNvGrpSpPr/>
          <p:nvPr/>
        </p:nvGrpSpPr>
        <p:grpSpPr>
          <a:xfrm>
            <a:off x="-41002" y="4695275"/>
            <a:ext cx="3613302" cy="393600"/>
            <a:chOff x="-41002" y="4695275"/>
            <a:chExt cx="3613302" cy="393600"/>
          </a:xfrm>
        </p:grpSpPr>
        <p:sp>
          <p:nvSpPr>
            <p:cNvPr id="178" name="Google Shape;178;g3c2fa3d1b77_0_296"/>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79" name="Google Shape;179;g3c2fa3d1b77_0_296"/>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80" name="Google Shape;180;g3c2fa3d1b77_0_296"/>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blue">
  <p:cSld name="CUSTOM_14">
    <p:spTree>
      <p:nvGrpSpPr>
        <p:cNvPr id="181" name="Shape 181"/>
        <p:cNvGrpSpPr/>
        <p:nvPr/>
      </p:nvGrpSpPr>
      <p:grpSpPr>
        <a:xfrm>
          <a:off x="0" y="0"/>
          <a:ext cx="0" cy="0"/>
          <a:chOff x="0" y="0"/>
          <a:chExt cx="0" cy="0"/>
        </a:xfrm>
      </p:grpSpPr>
      <p:sp>
        <p:nvSpPr>
          <p:cNvPr id="182" name="Google Shape;182;g3c2fa3d1b77_0_305"/>
          <p:cNvSpPr/>
          <p:nvPr/>
        </p:nvSpPr>
        <p:spPr>
          <a:xfrm rot="10800000">
            <a:off x="-13700" y="-72050"/>
            <a:ext cx="9166500" cy="53427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3c2fa3d1b77_0_305"/>
          <p:cNvSpPr/>
          <p:nvPr/>
        </p:nvSpPr>
        <p:spPr>
          <a:xfrm>
            <a:off x="335625" y="-8733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3c2fa3d1b77_0_305"/>
          <p:cNvSpPr/>
          <p:nvPr/>
        </p:nvSpPr>
        <p:spPr>
          <a:xfrm>
            <a:off x="5953875" y="223805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c2fa3d1b77_0_305"/>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3c2fa3d1b77_0_305"/>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187" name="Google Shape;187;g3c2fa3d1b77_0_305"/>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88" name="Google Shape;188;g3c2fa3d1b77_0_305"/>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89" name="Google Shape;189;g3c2fa3d1b77_0_30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190" name="Google Shape;190;g3c2fa3d1b77_0_305"/>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pink">
  <p:cSld name="CUSTOM_14_1">
    <p:spTree>
      <p:nvGrpSpPr>
        <p:cNvPr id="191" name="Shape 191"/>
        <p:cNvGrpSpPr/>
        <p:nvPr/>
      </p:nvGrpSpPr>
      <p:grpSpPr>
        <a:xfrm>
          <a:off x="0" y="0"/>
          <a:ext cx="0" cy="0"/>
          <a:chOff x="0" y="0"/>
          <a:chExt cx="0" cy="0"/>
        </a:xfrm>
      </p:grpSpPr>
      <p:sp>
        <p:nvSpPr>
          <p:cNvPr id="192" name="Google Shape;192;g3c2fa3d1b77_0_315"/>
          <p:cNvSpPr/>
          <p:nvPr/>
        </p:nvSpPr>
        <p:spPr>
          <a:xfrm rot="10800000">
            <a:off x="-13700" y="-72050"/>
            <a:ext cx="9166500" cy="53427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3c2fa3d1b77_0_315"/>
          <p:cNvSpPr/>
          <p:nvPr/>
        </p:nvSpPr>
        <p:spPr>
          <a:xfrm>
            <a:off x="335625" y="-87330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3c2fa3d1b77_0_315"/>
          <p:cNvSpPr/>
          <p:nvPr/>
        </p:nvSpPr>
        <p:spPr>
          <a:xfrm>
            <a:off x="5953875" y="2238050"/>
            <a:ext cx="402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c2fa3d1b77_0_315"/>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c2fa3d1b77_0_315"/>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197" name="Google Shape;197;g3c2fa3d1b77_0_315"/>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
        <p:nvSpPr>
          <p:cNvPr id="198" name="Google Shape;198;g3c2fa3d1b77_0_315"/>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199" name="Google Shape;199;g3c2fa3d1b77_0_315"/>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00" name="Google Shape;200;g3c2fa3d1b77_0_315"/>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age">
  <p:cSld name="CUSTOM_15">
    <p:spTree>
      <p:nvGrpSpPr>
        <p:cNvPr id="201" name="Shape 201"/>
        <p:cNvGrpSpPr/>
        <p:nvPr/>
      </p:nvGrpSpPr>
      <p:grpSpPr>
        <a:xfrm>
          <a:off x="0" y="0"/>
          <a:ext cx="0" cy="0"/>
          <a:chOff x="0" y="0"/>
          <a:chExt cx="0" cy="0"/>
        </a:xfrm>
      </p:grpSpPr>
      <p:sp>
        <p:nvSpPr>
          <p:cNvPr id="202" name="Google Shape;202;g3c2fa3d1b77_0_325"/>
          <p:cNvSpPr txBox="1"/>
          <p:nvPr/>
        </p:nvSpPr>
        <p:spPr>
          <a:xfrm>
            <a:off x="0" y="0"/>
            <a:ext cx="3000000" cy="6073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-1</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 2022 Cloud Native Computing Foundation</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203" name="Google Shape;203;g3c2fa3d1b77_0_325"/>
          <p:cNvSpPr/>
          <p:nvPr/>
        </p:nvSpPr>
        <p:spPr>
          <a:xfrm>
            <a:off x="599463"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3c2fa3d1b77_0_325"/>
          <p:cNvSpPr/>
          <p:nvPr/>
        </p:nvSpPr>
        <p:spPr>
          <a:xfrm>
            <a:off x="3446700"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3c2fa3d1b77_0_325"/>
          <p:cNvSpPr/>
          <p:nvPr/>
        </p:nvSpPr>
        <p:spPr>
          <a:xfrm>
            <a:off x="6293938"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3c2fa3d1b77_0_325"/>
          <p:cNvSpPr txBox="1"/>
          <p:nvPr>
            <p:ph idx="1" type="subTitle"/>
          </p:nvPr>
        </p:nvSpPr>
        <p:spPr>
          <a:xfrm>
            <a:off x="8219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7" name="Google Shape;207;g3c2fa3d1b77_0_325"/>
          <p:cNvSpPr txBox="1"/>
          <p:nvPr>
            <p:ph idx="2" type="subTitle"/>
          </p:nvPr>
        </p:nvSpPr>
        <p:spPr>
          <a:xfrm>
            <a:off x="36487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8" name="Google Shape;208;g3c2fa3d1b77_0_325"/>
          <p:cNvSpPr txBox="1"/>
          <p:nvPr>
            <p:ph idx="3" type="subTitle"/>
          </p:nvPr>
        </p:nvSpPr>
        <p:spPr>
          <a:xfrm>
            <a:off x="64755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209" name="Google Shape;209;g3c2fa3d1b77_0_325"/>
          <p:cNvSpPr txBox="1"/>
          <p:nvPr>
            <p:ph type="title"/>
          </p:nvPr>
        </p:nvSpPr>
        <p:spPr>
          <a:xfrm>
            <a:off x="832200" y="2578825"/>
            <a:ext cx="17712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0" name="Google Shape;210;g3c2fa3d1b77_0_325"/>
          <p:cNvSpPr txBox="1"/>
          <p:nvPr>
            <p:ph idx="4" type="title"/>
          </p:nvPr>
        </p:nvSpPr>
        <p:spPr>
          <a:xfrm>
            <a:off x="3594575" y="2578825"/>
            <a:ext cx="18306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1" name="Google Shape;211;g3c2fa3d1b77_0_325"/>
          <p:cNvSpPr txBox="1"/>
          <p:nvPr>
            <p:ph idx="5" type="title"/>
          </p:nvPr>
        </p:nvSpPr>
        <p:spPr>
          <a:xfrm>
            <a:off x="6475525" y="2578825"/>
            <a:ext cx="19008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2" name="Google Shape;212;g3c2fa3d1b77_0_325"/>
          <p:cNvSpPr/>
          <p:nvPr/>
        </p:nvSpPr>
        <p:spPr>
          <a:xfrm>
            <a:off x="457200" y="0"/>
            <a:ext cx="914400" cy="109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c2fa3d1b77_0_325"/>
          <p:cNvSpPr txBox="1"/>
          <p:nvPr>
            <p:ph idx="6" type="title"/>
          </p:nvPr>
        </p:nvSpPr>
        <p:spPr>
          <a:xfrm>
            <a:off x="482875" y="452075"/>
            <a:ext cx="6123300" cy="975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14" name="Google Shape;214;g3c2fa3d1b77_0_325"/>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215" name="Google Shape;215;g3c2fa3d1b77_0_325"/>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216" name="Google Shape;216;g3c2fa3d1b77_0_325"/>
          <p:cNvCxnSpPr/>
          <p:nvPr/>
        </p:nvCxnSpPr>
        <p:spPr>
          <a:xfrm rot="10800000">
            <a:off x="376906" y="4732654"/>
            <a:ext cx="0" cy="156900"/>
          </a:xfrm>
          <a:prstGeom prst="straightConnector1">
            <a:avLst/>
          </a:prstGeom>
          <a:noFill/>
          <a:ln cap="flat" cmpd="sng" w="9525">
            <a:solidFill>
              <a:schemeClr val="dk1"/>
            </a:solidFill>
            <a:prstDash val="solid"/>
            <a:round/>
            <a:headEnd len="sm" w="sm" type="none"/>
            <a:tailEnd len="sm" w="sm" type="none"/>
          </a:ln>
        </p:spPr>
      </p:cxnSp>
      <p:sp>
        <p:nvSpPr>
          <p:cNvPr id="217" name="Google Shape;217;g3c2fa3d1b77_0_325"/>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16">
    <p:spTree>
      <p:nvGrpSpPr>
        <p:cNvPr id="218" name="Shape 218"/>
        <p:cNvGrpSpPr/>
        <p:nvPr/>
      </p:nvGrpSpPr>
      <p:grpSpPr>
        <a:xfrm>
          <a:off x="0" y="0"/>
          <a:ext cx="0" cy="0"/>
          <a:chOff x="0" y="0"/>
          <a:chExt cx="0" cy="0"/>
        </a:xfrm>
      </p:grpSpPr>
      <p:pic>
        <p:nvPicPr>
          <p:cNvPr id="219" name="Google Shape;219;g3c2fa3d1b77_0_342"/>
          <p:cNvPicPr preferRelativeResize="0"/>
          <p:nvPr/>
        </p:nvPicPr>
        <p:blipFill rotWithShape="1">
          <a:blip r:embed="rId2">
            <a:alphaModFix/>
          </a:blip>
          <a:srcRect b="0" l="6225" r="6216" t="0"/>
          <a:stretch/>
        </p:blipFill>
        <p:spPr>
          <a:xfrm>
            <a:off x="-41000" y="-23056"/>
            <a:ext cx="9302826" cy="5232831"/>
          </a:xfrm>
          <a:prstGeom prst="rect">
            <a:avLst/>
          </a:prstGeom>
          <a:noFill/>
          <a:ln>
            <a:noFill/>
          </a:ln>
        </p:spPr>
      </p:pic>
      <p:sp>
        <p:nvSpPr>
          <p:cNvPr id="220" name="Google Shape;220;g3c2fa3d1b77_0_342"/>
          <p:cNvSpPr/>
          <p:nvPr/>
        </p:nvSpPr>
        <p:spPr>
          <a:xfrm>
            <a:off x="-41000" y="2637700"/>
            <a:ext cx="60021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c2fa3d1b77_0_342"/>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22" name="Google Shape;222;g3c2fa3d1b77_0_342"/>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23" name="Google Shape;223;g3c2fa3d1b77_0_342"/>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24" name="Google Shape;224;g3c2fa3d1b77_0_342"/>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25" name="Google Shape;225;g3c2fa3d1b77_0_342"/>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CUSTOM_17">
    <p:spTree>
      <p:nvGrpSpPr>
        <p:cNvPr id="226" name="Shape 226"/>
        <p:cNvGrpSpPr/>
        <p:nvPr/>
      </p:nvGrpSpPr>
      <p:grpSpPr>
        <a:xfrm>
          <a:off x="0" y="0"/>
          <a:ext cx="0" cy="0"/>
          <a:chOff x="0" y="0"/>
          <a:chExt cx="0" cy="0"/>
        </a:xfrm>
      </p:grpSpPr>
      <p:pic>
        <p:nvPicPr>
          <p:cNvPr id="227" name="Google Shape;227;g3c2fa3d1b77_0_350"/>
          <p:cNvPicPr preferRelativeResize="0"/>
          <p:nvPr/>
        </p:nvPicPr>
        <p:blipFill rotWithShape="1">
          <a:blip r:embed="rId2">
            <a:alphaModFix/>
          </a:blip>
          <a:srcRect b="717" l="0" r="0" t="14887"/>
          <a:stretch/>
        </p:blipFill>
        <p:spPr>
          <a:xfrm>
            <a:off x="0" y="0"/>
            <a:ext cx="9144003" cy="5143501"/>
          </a:xfrm>
          <a:prstGeom prst="rect">
            <a:avLst/>
          </a:prstGeom>
          <a:noFill/>
          <a:ln>
            <a:noFill/>
          </a:ln>
        </p:spPr>
      </p:pic>
      <p:sp>
        <p:nvSpPr>
          <p:cNvPr id="228" name="Google Shape;228;g3c2fa3d1b77_0_350"/>
          <p:cNvSpPr/>
          <p:nvPr/>
        </p:nvSpPr>
        <p:spPr>
          <a:xfrm>
            <a:off x="0" y="2637700"/>
            <a:ext cx="59613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3c2fa3d1b77_0_350"/>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30" name="Google Shape;230;g3c2fa3d1b77_0_350"/>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31" name="Google Shape;231;g3c2fa3d1b77_0_350"/>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32" name="Google Shape;232;g3c2fa3d1b77_0_350"/>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33" name="Google Shape;233;g3c2fa3d1b77_0_350"/>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CUSTOM_18">
    <p:spTree>
      <p:nvGrpSpPr>
        <p:cNvPr id="234" name="Shape 234"/>
        <p:cNvGrpSpPr/>
        <p:nvPr/>
      </p:nvGrpSpPr>
      <p:grpSpPr>
        <a:xfrm>
          <a:off x="0" y="0"/>
          <a:ext cx="0" cy="0"/>
          <a:chOff x="0" y="0"/>
          <a:chExt cx="0" cy="0"/>
        </a:xfrm>
      </p:grpSpPr>
      <p:pic>
        <p:nvPicPr>
          <p:cNvPr id="235" name="Google Shape;235;g3c2fa3d1b77_0_358"/>
          <p:cNvPicPr preferRelativeResize="0"/>
          <p:nvPr/>
        </p:nvPicPr>
        <p:blipFill rotWithShape="1">
          <a:blip r:embed="rId2">
            <a:alphaModFix/>
          </a:blip>
          <a:srcRect b="12663" l="0" r="0" t="3026"/>
          <a:stretch/>
        </p:blipFill>
        <p:spPr>
          <a:xfrm>
            <a:off x="0" y="0"/>
            <a:ext cx="9144003" cy="5143501"/>
          </a:xfrm>
          <a:prstGeom prst="rect">
            <a:avLst/>
          </a:prstGeom>
          <a:noFill/>
          <a:ln>
            <a:noFill/>
          </a:ln>
        </p:spPr>
      </p:pic>
      <p:sp>
        <p:nvSpPr>
          <p:cNvPr id="236" name="Google Shape;236;g3c2fa3d1b77_0_358"/>
          <p:cNvSpPr/>
          <p:nvPr/>
        </p:nvSpPr>
        <p:spPr>
          <a:xfrm>
            <a:off x="0" y="2637700"/>
            <a:ext cx="59613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3c2fa3d1b77_0_358"/>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38" name="Google Shape;238;g3c2fa3d1b77_0_358"/>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39" name="Google Shape;239;g3c2fa3d1b77_0_358"/>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0" name="Google Shape;240;g3c2fa3d1b77_0_358"/>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41" name="Google Shape;241;g3c2fa3d1b77_0_358"/>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p:cSld name="CUSTOM_19">
    <p:spTree>
      <p:nvGrpSpPr>
        <p:cNvPr id="242" name="Shape 242"/>
        <p:cNvGrpSpPr/>
        <p:nvPr/>
      </p:nvGrpSpPr>
      <p:grpSpPr>
        <a:xfrm>
          <a:off x="0" y="0"/>
          <a:ext cx="0" cy="0"/>
          <a:chOff x="0" y="0"/>
          <a:chExt cx="0" cy="0"/>
        </a:xfrm>
      </p:grpSpPr>
      <p:pic>
        <p:nvPicPr>
          <p:cNvPr id="243" name="Google Shape;243;g3c2fa3d1b77_0_366"/>
          <p:cNvPicPr preferRelativeResize="0"/>
          <p:nvPr/>
        </p:nvPicPr>
        <p:blipFill rotWithShape="1">
          <a:blip r:embed="rId2">
            <a:alphaModFix/>
          </a:blip>
          <a:srcRect b="7806" l="0" r="0" t="7798"/>
          <a:stretch/>
        </p:blipFill>
        <p:spPr>
          <a:xfrm>
            <a:off x="-41000" y="-30134"/>
            <a:ext cx="9215826" cy="5183908"/>
          </a:xfrm>
          <a:prstGeom prst="rect">
            <a:avLst/>
          </a:prstGeom>
          <a:noFill/>
          <a:ln>
            <a:noFill/>
          </a:ln>
        </p:spPr>
      </p:pic>
      <p:sp>
        <p:nvSpPr>
          <p:cNvPr id="244" name="Google Shape;244;g3c2fa3d1b77_0_366"/>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3c2fa3d1b77_0_366"/>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46" name="Google Shape;246;g3c2fa3d1b77_0_366"/>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47" name="Google Shape;247;g3c2fa3d1b77_0_366"/>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48" name="Google Shape;248;g3c2fa3d1b77_0_366"/>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49" name="Google Shape;249;g3c2fa3d1b77_0_366"/>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5">
  <p:cSld name="CUSTOM_20">
    <p:spTree>
      <p:nvGrpSpPr>
        <p:cNvPr id="250" name="Shape 250"/>
        <p:cNvGrpSpPr/>
        <p:nvPr/>
      </p:nvGrpSpPr>
      <p:grpSpPr>
        <a:xfrm>
          <a:off x="0" y="0"/>
          <a:ext cx="0" cy="0"/>
          <a:chOff x="0" y="0"/>
          <a:chExt cx="0" cy="0"/>
        </a:xfrm>
      </p:grpSpPr>
      <p:pic>
        <p:nvPicPr>
          <p:cNvPr id="251" name="Google Shape;251;g3c2fa3d1b77_0_374"/>
          <p:cNvPicPr preferRelativeResize="0"/>
          <p:nvPr/>
        </p:nvPicPr>
        <p:blipFill rotWithShape="1">
          <a:blip r:embed="rId2">
            <a:alphaModFix/>
          </a:blip>
          <a:srcRect b="0" l="0" r="0" t="0"/>
          <a:stretch/>
        </p:blipFill>
        <p:spPr>
          <a:xfrm>
            <a:off x="-41000" y="-30134"/>
            <a:ext cx="9215826" cy="5183908"/>
          </a:xfrm>
          <a:prstGeom prst="rect">
            <a:avLst/>
          </a:prstGeom>
          <a:noFill/>
          <a:ln>
            <a:noFill/>
          </a:ln>
        </p:spPr>
      </p:pic>
      <p:sp>
        <p:nvSpPr>
          <p:cNvPr id="252" name="Google Shape;252;g3c2fa3d1b77_0_374"/>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3c2fa3d1b77_0_374"/>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254" name="Google Shape;254;g3c2fa3d1b77_0_374"/>
          <p:cNvPicPr preferRelativeResize="0"/>
          <p:nvPr/>
        </p:nvPicPr>
        <p:blipFill rotWithShape="1">
          <a:blip r:embed="rId3">
            <a:alphaModFix/>
          </a:blip>
          <a:srcRect b="0" l="0" r="0" t="0"/>
          <a:stretch/>
        </p:blipFill>
        <p:spPr>
          <a:xfrm>
            <a:off x="8679325" y="4695275"/>
            <a:ext cx="245500" cy="240775"/>
          </a:xfrm>
          <a:prstGeom prst="rect">
            <a:avLst/>
          </a:prstGeom>
          <a:noFill/>
          <a:ln>
            <a:noFill/>
          </a:ln>
        </p:spPr>
      </p:pic>
      <p:sp>
        <p:nvSpPr>
          <p:cNvPr id="255" name="Google Shape;255;g3c2fa3d1b77_0_374"/>
          <p:cNvSpPr txBox="1"/>
          <p:nvPr/>
        </p:nvSpPr>
        <p:spPr>
          <a:xfrm>
            <a:off x="572300" y="474424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Montserrat"/>
                <a:ea typeface="Montserrat"/>
                <a:cs typeface="Montserrat"/>
                <a:sym typeface="Montserrat"/>
              </a:rPr>
              <a:t>© 2023 Cloud Native Computing Foundation</a:t>
            </a:r>
            <a:endParaRPr b="0" i="0" sz="700" u="none" cap="none" strike="noStrike">
              <a:solidFill>
                <a:schemeClr val="lt1"/>
              </a:solidFill>
              <a:latin typeface="Montserrat"/>
              <a:ea typeface="Montserrat"/>
              <a:cs typeface="Montserrat"/>
              <a:sym typeface="Montserrat"/>
            </a:endParaRPr>
          </a:p>
        </p:txBody>
      </p:sp>
      <p:cxnSp>
        <p:nvCxnSpPr>
          <p:cNvPr id="256" name="Google Shape;256;g3c2fa3d1b77_0_374"/>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57" name="Google Shape;257;g3c2fa3d1b77_0_374"/>
          <p:cNvSpPr txBox="1"/>
          <p:nvPr/>
        </p:nvSpPr>
        <p:spPr>
          <a:xfrm>
            <a:off x="-41002" y="4695275"/>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Montserrat Light"/>
                <a:ea typeface="Montserrat Light"/>
                <a:cs typeface="Montserrat Light"/>
                <a:sym typeface="Montserrat Light"/>
              </a:rPr>
              <a:t>‹#›</a:t>
            </a:fld>
            <a:endParaRPr b="0" i="0" sz="700" u="none" cap="none" strike="noStrik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6">
  <p:cSld name="CUSTOM_25">
    <p:spTree>
      <p:nvGrpSpPr>
        <p:cNvPr id="258" name="Shape 258"/>
        <p:cNvGrpSpPr/>
        <p:nvPr/>
      </p:nvGrpSpPr>
      <p:grpSpPr>
        <a:xfrm>
          <a:off x="0" y="0"/>
          <a:ext cx="0" cy="0"/>
          <a:chOff x="0" y="0"/>
          <a:chExt cx="0" cy="0"/>
        </a:xfrm>
      </p:grpSpPr>
      <p:sp>
        <p:nvSpPr>
          <p:cNvPr id="259" name="Google Shape;259;g3c2fa3d1b77_0_382"/>
          <p:cNvSpPr/>
          <p:nvPr/>
        </p:nvSpPr>
        <p:spPr>
          <a:xfrm>
            <a:off x="-41000" y="2637700"/>
            <a:ext cx="6002100" cy="1090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3c2fa3d1b77_0_382"/>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p:cSld name="CUSTOM_21">
    <p:spTree>
      <p:nvGrpSpPr>
        <p:cNvPr id="26" name="Shape 26"/>
        <p:cNvGrpSpPr/>
        <p:nvPr/>
      </p:nvGrpSpPr>
      <p:grpSpPr>
        <a:xfrm>
          <a:off x="0" y="0"/>
          <a:ext cx="0" cy="0"/>
          <a:chOff x="0" y="0"/>
          <a:chExt cx="0" cy="0"/>
        </a:xfrm>
      </p:grpSpPr>
      <p:sp>
        <p:nvSpPr>
          <p:cNvPr id="27" name="Google Shape;27;g3c2fa3d1b77_0_388"/>
          <p:cNvSpPr/>
          <p:nvPr>
            <p:ph idx="2" type="pic"/>
          </p:nvPr>
        </p:nvSpPr>
        <p:spPr>
          <a:xfrm>
            <a:off x="-13700" y="-30825"/>
            <a:ext cx="3656700" cy="5212800"/>
          </a:xfrm>
          <a:prstGeom prst="rect">
            <a:avLst/>
          </a:prstGeom>
          <a:noFill/>
          <a:ln>
            <a:noFill/>
          </a:ln>
        </p:spPr>
      </p:sp>
      <p:sp>
        <p:nvSpPr>
          <p:cNvPr id="28" name="Google Shape;28;g3c2fa3d1b77_0_388"/>
          <p:cNvSpPr/>
          <p:nvPr/>
        </p:nvSpPr>
        <p:spPr>
          <a:xfrm rot="10800000">
            <a:off x="3643000" y="-28050"/>
            <a:ext cx="5501100" cy="52128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3c2fa3d1b77_0_388"/>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30" name="Google Shape;30;g3c2fa3d1b77_0_38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31" name="Google Shape;31;g3c2fa3d1b77_0_388"/>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32" name="Google Shape;32;g3c2fa3d1b77_0_38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pic>
        <p:nvPicPr>
          <p:cNvPr id="33" name="Google Shape;33;g3c2fa3d1b77_0_388"/>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7">
  <p:cSld name="CUSTOM_25_1">
    <p:spTree>
      <p:nvGrpSpPr>
        <p:cNvPr id="261" name="Shape 261"/>
        <p:cNvGrpSpPr/>
        <p:nvPr/>
      </p:nvGrpSpPr>
      <p:grpSpPr>
        <a:xfrm>
          <a:off x="0" y="0"/>
          <a:ext cx="0" cy="0"/>
          <a:chOff x="0" y="0"/>
          <a:chExt cx="0" cy="0"/>
        </a:xfrm>
      </p:grpSpPr>
      <p:sp>
        <p:nvSpPr>
          <p:cNvPr id="262" name="Google Shape;262;g3c2fa3d1b77_0_385"/>
          <p:cNvSpPr/>
          <p:nvPr/>
        </p:nvSpPr>
        <p:spPr>
          <a:xfrm>
            <a:off x="-41000" y="2637700"/>
            <a:ext cx="6002100" cy="1090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c2fa3d1b77_0_385"/>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2">
  <p:cSld name="CUSTOM_21_1">
    <p:spTree>
      <p:nvGrpSpPr>
        <p:cNvPr id="264" name="Shape 264"/>
        <p:cNvGrpSpPr/>
        <p:nvPr/>
      </p:nvGrpSpPr>
      <p:grpSpPr>
        <a:xfrm>
          <a:off x="0" y="0"/>
          <a:ext cx="0" cy="0"/>
          <a:chOff x="0" y="0"/>
          <a:chExt cx="0" cy="0"/>
        </a:xfrm>
      </p:grpSpPr>
      <p:sp>
        <p:nvSpPr>
          <p:cNvPr id="265" name="Google Shape;265;g3c2fa3d1b77_0_396"/>
          <p:cNvSpPr/>
          <p:nvPr>
            <p:ph idx="2" type="pic"/>
          </p:nvPr>
        </p:nvSpPr>
        <p:spPr>
          <a:xfrm>
            <a:off x="-13700" y="-30825"/>
            <a:ext cx="3656700" cy="5212800"/>
          </a:xfrm>
          <a:prstGeom prst="rect">
            <a:avLst/>
          </a:prstGeom>
          <a:noFill/>
          <a:ln>
            <a:noFill/>
          </a:ln>
        </p:spPr>
      </p:sp>
      <p:sp>
        <p:nvSpPr>
          <p:cNvPr id="266" name="Google Shape;266;g3c2fa3d1b77_0_396"/>
          <p:cNvSpPr/>
          <p:nvPr/>
        </p:nvSpPr>
        <p:spPr>
          <a:xfrm rot="10800000">
            <a:off x="3643000" y="-28050"/>
            <a:ext cx="5501100" cy="52128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c2fa3d1b77_0_396"/>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268" name="Google Shape;268;g3c2fa3d1b77_0_396"/>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269" name="Google Shape;269;g3c2fa3d1b77_0_396"/>
          <p:cNvCxnSpPr/>
          <p:nvPr/>
        </p:nvCxnSpPr>
        <p:spPr>
          <a:xfrm rot="10800000">
            <a:off x="376906" y="4732654"/>
            <a:ext cx="0" cy="156900"/>
          </a:xfrm>
          <a:prstGeom prst="straightConnector1">
            <a:avLst/>
          </a:prstGeom>
          <a:noFill/>
          <a:ln cap="flat" cmpd="sng" w="9525">
            <a:solidFill>
              <a:schemeClr val="dk2"/>
            </a:solidFill>
            <a:prstDash val="solid"/>
            <a:round/>
            <a:headEnd len="sm" w="sm" type="none"/>
            <a:tailEnd len="sm" w="sm" type="none"/>
          </a:ln>
        </p:spPr>
      </p:cxnSp>
      <p:sp>
        <p:nvSpPr>
          <p:cNvPr id="270" name="Google Shape;270;g3c2fa3d1b77_0_396"/>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pic>
        <p:nvPicPr>
          <p:cNvPr id="271" name="Google Shape;271;g3c2fa3d1b77_0_396"/>
          <p:cNvPicPr preferRelativeResize="0"/>
          <p:nvPr/>
        </p:nvPicPr>
        <p:blipFill rotWithShape="1">
          <a:blip r:embed="rId2">
            <a:alphaModFix/>
          </a:blip>
          <a:srcRect b="0" l="0" r="0" t="0"/>
          <a:stretch/>
        </p:blipFill>
        <p:spPr>
          <a:xfrm>
            <a:off x="8679325" y="4695275"/>
            <a:ext cx="245500" cy="240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USTOM_22">
    <p:spTree>
      <p:nvGrpSpPr>
        <p:cNvPr id="272" name="Shape 272"/>
        <p:cNvGrpSpPr/>
        <p:nvPr/>
      </p:nvGrpSpPr>
      <p:grpSpPr>
        <a:xfrm>
          <a:off x="0" y="0"/>
          <a:ext cx="0" cy="0"/>
          <a:chOff x="0" y="0"/>
          <a:chExt cx="0" cy="0"/>
        </a:xfrm>
      </p:grpSpPr>
      <p:sp>
        <p:nvSpPr>
          <p:cNvPr id="273" name="Google Shape;273;g3c2fa3d1b77_0_404"/>
          <p:cNvSpPr/>
          <p:nvPr/>
        </p:nvSpPr>
        <p:spPr>
          <a:xfrm rot="10800000">
            <a:off x="-38300" y="-28050"/>
            <a:ext cx="9182400" cy="52128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3c2fa3d1b77_0_404"/>
          <p:cNvSpPr txBox="1"/>
          <p:nvPr>
            <p:ph type="title"/>
          </p:nvPr>
        </p:nvSpPr>
        <p:spPr>
          <a:xfrm>
            <a:off x="292600" y="1964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75" name="Google Shape;275;g3c2fa3d1b77_0_404"/>
          <p:cNvPicPr preferRelativeResize="0"/>
          <p:nvPr/>
        </p:nvPicPr>
        <p:blipFill rotWithShape="1">
          <a:blip r:embed="rId2">
            <a:alphaModFix/>
          </a:blip>
          <a:srcRect b="-40618" l="-6493" r="-6245" t="-11171"/>
          <a:stretch/>
        </p:blipFill>
        <p:spPr>
          <a:xfrm>
            <a:off x="3213848" y="719200"/>
            <a:ext cx="2678095" cy="5727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USTOM_23">
    <p:spTree>
      <p:nvGrpSpPr>
        <p:cNvPr id="276" name="Shape 276"/>
        <p:cNvGrpSpPr/>
        <p:nvPr/>
      </p:nvGrpSpPr>
      <p:grpSpPr>
        <a:xfrm>
          <a:off x="0" y="0"/>
          <a:ext cx="0" cy="0"/>
          <a:chOff x="0" y="0"/>
          <a:chExt cx="0" cy="0"/>
        </a:xfrm>
      </p:grpSpPr>
      <p:sp>
        <p:nvSpPr>
          <p:cNvPr id="277" name="Google Shape;277;g3c2fa3d1b77_0_408"/>
          <p:cNvSpPr/>
          <p:nvPr/>
        </p:nvSpPr>
        <p:spPr>
          <a:xfrm rot="10800000">
            <a:off x="-38400" y="-28050"/>
            <a:ext cx="9223500" cy="52128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3c2fa3d1b77_0_408"/>
          <p:cNvSpPr txBox="1"/>
          <p:nvPr>
            <p:ph type="title"/>
          </p:nvPr>
        </p:nvSpPr>
        <p:spPr>
          <a:xfrm>
            <a:off x="292600" y="195447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79" name="Google Shape;279;g3c2fa3d1b77_0_408"/>
          <p:cNvPicPr preferRelativeResize="0"/>
          <p:nvPr/>
        </p:nvPicPr>
        <p:blipFill rotWithShape="1">
          <a:blip r:embed="rId2">
            <a:alphaModFix/>
          </a:blip>
          <a:srcRect b="-40618" l="-6493" r="-6245" t="-11171"/>
          <a:stretch/>
        </p:blipFill>
        <p:spPr>
          <a:xfrm>
            <a:off x="3213848" y="719200"/>
            <a:ext cx="2678095" cy="5727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ext">
  <p:cSld name="CUSTOM_24">
    <p:spTree>
      <p:nvGrpSpPr>
        <p:cNvPr id="280" name="Shape 280"/>
        <p:cNvGrpSpPr/>
        <p:nvPr/>
      </p:nvGrpSpPr>
      <p:grpSpPr>
        <a:xfrm>
          <a:off x="0" y="0"/>
          <a:ext cx="0" cy="0"/>
          <a:chOff x="0" y="0"/>
          <a:chExt cx="0" cy="0"/>
        </a:xfrm>
      </p:grpSpPr>
      <p:sp>
        <p:nvSpPr>
          <p:cNvPr id="281" name="Google Shape;281;g3c2fa3d1b77_0_4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2_White">
    <p:bg>
      <p:bgPr>
        <a:solidFill>
          <a:schemeClr val="lt1"/>
        </a:solidFill>
      </p:bgPr>
    </p:bg>
    <p:spTree>
      <p:nvGrpSpPr>
        <p:cNvPr id="282" name="Shape 28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Headshots">
  <p:cSld name="SECTION_TITLE_AND_DESCRIPTION">
    <p:spTree>
      <p:nvGrpSpPr>
        <p:cNvPr id="283" name="Shape 283"/>
        <p:cNvGrpSpPr/>
        <p:nvPr/>
      </p:nvGrpSpPr>
      <p:grpSpPr>
        <a:xfrm>
          <a:off x="0" y="0"/>
          <a:ext cx="0" cy="0"/>
          <a:chOff x="0" y="0"/>
          <a:chExt cx="0" cy="0"/>
        </a:xfrm>
      </p:grpSpPr>
      <p:sp>
        <p:nvSpPr>
          <p:cNvPr id="284" name="Google Shape;284;g3c2fa3d1b77_0_415"/>
          <p:cNvSpPr/>
          <p:nvPr>
            <p:ph idx="2" type="pic"/>
          </p:nvPr>
        </p:nvSpPr>
        <p:spPr>
          <a:xfrm>
            <a:off x="3719075" y="1320475"/>
            <a:ext cx="1808700" cy="1808700"/>
          </a:xfrm>
          <a:prstGeom prst="ellipse">
            <a:avLst/>
          </a:prstGeom>
          <a:noFill/>
          <a:ln>
            <a:noFill/>
          </a:ln>
        </p:spPr>
      </p:sp>
      <p:sp>
        <p:nvSpPr>
          <p:cNvPr id="285" name="Google Shape;285;g3c2fa3d1b77_0_415"/>
          <p:cNvSpPr/>
          <p:nvPr>
            <p:ph idx="3" type="pic"/>
          </p:nvPr>
        </p:nvSpPr>
        <p:spPr>
          <a:xfrm>
            <a:off x="6599950" y="1320475"/>
            <a:ext cx="1808700" cy="1808700"/>
          </a:xfrm>
          <a:prstGeom prst="ellipse">
            <a:avLst/>
          </a:prstGeom>
          <a:noFill/>
          <a:ln>
            <a:noFill/>
          </a:ln>
        </p:spPr>
      </p:sp>
      <p:sp>
        <p:nvSpPr>
          <p:cNvPr id="286" name="Google Shape;286;g3c2fa3d1b77_0_415"/>
          <p:cNvSpPr/>
          <p:nvPr>
            <p:ph idx="4" type="pic"/>
          </p:nvPr>
        </p:nvSpPr>
        <p:spPr>
          <a:xfrm>
            <a:off x="838200" y="1320475"/>
            <a:ext cx="1808700" cy="1808700"/>
          </a:xfrm>
          <a:prstGeom prst="ellipse">
            <a:avLst/>
          </a:prstGeom>
          <a:noFill/>
          <a:ln>
            <a:noFill/>
          </a:ln>
        </p:spPr>
      </p:sp>
      <p:pic>
        <p:nvPicPr>
          <p:cNvPr id="287" name="Google Shape;287;g3c2fa3d1b77_0_415"/>
          <p:cNvPicPr preferRelativeResize="0"/>
          <p:nvPr/>
        </p:nvPicPr>
        <p:blipFill rotWithShape="1">
          <a:blip r:embed="rId2">
            <a:alphaModFix/>
          </a:blip>
          <a:srcRect b="0" l="0" r="0" t="0"/>
          <a:stretch/>
        </p:blipFill>
        <p:spPr>
          <a:xfrm>
            <a:off x="8483812" y="4788005"/>
            <a:ext cx="253575" cy="243825"/>
          </a:xfrm>
          <a:prstGeom prst="rect">
            <a:avLst/>
          </a:prstGeom>
          <a:noFill/>
          <a:ln>
            <a:noFill/>
          </a:ln>
        </p:spPr>
      </p:pic>
      <p:sp>
        <p:nvSpPr>
          <p:cNvPr id="288" name="Google Shape;288;g3c2fa3d1b77_0_415"/>
          <p:cNvSpPr/>
          <p:nvPr/>
        </p:nvSpPr>
        <p:spPr>
          <a:xfrm>
            <a:off x="457200" y="0"/>
            <a:ext cx="914400" cy="109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3c2fa3d1b77_0_415"/>
          <p:cNvSpPr txBox="1"/>
          <p:nvPr>
            <p:ph type="title"/>
          </p:nvPr>
        </p:nvSpPr>
        <p:spPr>
          <a:xfrm>
            <a:off x="311700" y="36847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rgbClr val="000000"/>
              </a:buClr>
              <a:buSzPts val="990"/>
              <a:buFont typeface="Arial"/>
              <a:buNone/>
              <a:defRPr>
                <a:solidFill>
                  <a:srgbClr val="000000"/>
                </a:solidFill>
              </a:defRPr>
            </a:lvl1pPr>
            <a:lvl2pPr lvl="1"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sz="2600">
                <a:latin typeface="Montserrat ExtraBold"/>
                <a:ea typeface="Montserrat ExtraBold"/>
                <a:cs typeface="Montserrat ExtraBold"/>
                <a:sym typeface="Montserrat ExtraBold"/>
              </a:defRPr>
            </a:lvl9pPr>
          </a:lstStyle>
          <a:p/>
        </p:txBody>
      </p:sp>
      <p:sp>
        <p:nvSpPr>
          <p:cNvPr id="290" name="Google Shape;290;g3c2fa3d1b77_0_415"/>
          <p:cNvSpPr txBox="1"/>
          <p:nvPr/>
        </p:nvSpPr>
        <p:spPr>
          <a:xfrm>
            <a:off x="584675" y="4763664"/>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291" name="Google Shape;291;g3c2fa3d1b77_0_415"/>
          <p:cNvCxnSpPr/>
          <p:nvPr/>
        </p:nvCxnSpPr>
        <p:spPr>
          <a:xfrm rot="10800000">
            <a:off x="620350" y="4873914"/>
            <a:ext cx="0" cy="72000"/>
          </a:xfrm>
          <a:prstGeom prst="straightConnector1">
            <a:avLst/>
          </a:prstGeom>
          <a:noFill/>
          <a:ln cap="flat" cmpd="sng" w="9525">
            <a:solidFill>
              <a:srgbClr val="000000"/>
            </a:solidFill>
            <a:prstDash val="solid"/>
            <a:round/>
            <a:headEnd len="sm" w="sm" type="none"/>
            <a:tailEnd len="sm" w="sm" type="none"/>
          </a:ln>
        </p:spPr>
      </p:cxnSp>
      <p:sp>
        <p:nvSpPr>
          <p:cNvPr id="292" name="Google Shape;292;g3c2fa3d1b77_0_415"/>
          <p:cNvSpPr txBox="1"/>
          <p:nvPr>
            <p:ph idx="12" type="sldNum"/>
          </p:nvPr>
        </p:nvSpPr>
        <p:spPr>
          <a:xfrm>
            <a:off x="295403" y="4715943"/>
            <a:ext cx="344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Montserrat Light"/>
                <a:ea typeface="Montserrat Light"/>
                <a:cs typeface="Montserrat Light"/>
                <a:sym typeface="Montserrat Ligh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g3c2fa3d1b77_0_42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3c2fa3d1b77_0_42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3c2fa3d1b77_0_426"/>
          <p:cNvSpPr txBox="1"/>
          <p:nvPr>
            <p:ph type="title"/>
          </p:nvPr>
        </p:nvSpPr>
        <p:spPr>
          <a:xfrm>
            <a:off x="226078" y="357800"/>
            <a:ext cx="2808000" cy="95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7" name="Google Shape;297;g3c2fa3d1b77_0_42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298" name="Google Shape;298;g3c2fa3d1b77_0_4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 name="Shape 299"/>
        <p:cNvGrpSpPr/>
        <p:nvPr/>
      </p:nvGrpSpPr>
      <p:grpSpPr>
        <a:xfrm>
          <a:off x="0" y="0"/>
          <a:ext cx="0" cy="0"/>
          <a:chOff x="0" y="0"/>
          <a:chExt cx="0" cy="0"/>
        </a:xfrm>
      </p:grpSpPr>
      <p:sp>
        <p:nvSpPr>
          <p:cNvPr id="300" name="Google Shape;300;g3c2fa3d1b77_0_4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3c2fa3d1b77_0_43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3c2fa3d1b77_0_4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03" name="Google Shape;303;g3c2fa3d1b77_0_4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2">
    <p:spTree>
      <p:nvGrpSpPr>
        <p:cNvPr id="34" name="Shape 34"/>
        <p:cNvGrpSpPr/>
        <p:nvPr/>
      </p:nvGrpSpPr>
      <p:grpSpPr>
        <a:xfrm>
          <a:off x="0" y="0"/>
          <a:ext cx="0" cy="0"/>
          <a:chOff x="0" y="0"/>
          <a:chExt cx="0" cy="0"/>
        </a:xfrm>
      </p:grpSpPr>
      <p:pic>
        <p:nvPicPr>
          <p:cNvPr id="35" name="Google Shape;35;g3c2fa3d1b77_0_159"/>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36" name="Google Shape;36;g3c2fa3d1b77_0_159"/>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37" name="Google Shape;37;g3c2fa3d1b77_0_159"/>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38" name="Google Shape;38;g3c2fa3d1b77_0_159"/>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rgbClr val="000000"/>
                </a:solidFill>
                <a:latin typeface="Montserrat Light"/>
                <a:ea typeface="Montserrat Light"/>
                <a:cs typeface="Montserrat Light"/>
                <a:sym typeface="Montserrat Light"/>
              </a:rPr>
              <a:t>‹#›</a:t>
            </a:fld>
            <a:endParaRPr b="0" i="0" sz="700" u="none" cap="none" strike="noStrike">
              <a:solidFill>
                <a:srgbClr val="000000"/>
              </a:solidFill>
              <a:latin typeface="Montserrat Light"/>
              <a:ea typeface="Montserrat Light"/>
              <a:cs typeface="Montserrat Light"/>
              <a:sym typeface="Montserrat Light"/>
            </a:endParaRPr>
          </a:p>
        </p:txBody>
      </p:sp>
      <p:sp>
        <p:nvSpPr>
          <p:cNvPr id="39" name="Google Shape;39;g3c2fa3d1b77_0_159"/>
          <p:cNvSpPr/>
          <p:nvPr/>
        </p:nvSpPr>
        <p:spPr>
          <a:xfrm>
            <a:off x="0" y="0"/>
            <a:ext cx="9144000" cy="914400"/>
          </a:xfrm>
          <a:prstGeom prst="rect">
            <a:avLst/>
          </a:prstGeom>
          <a:gradFill>
            <a:gsLst>
              <a:gs pos="0">
                <a:srgbClr val="0086FF"/>
              </a:gs>
              <a:gs pos="100000">
                <a:srgbClr val="27E0FB"/>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3c2fa3d1b77_0_159"/>
          <p:cNvSpPr/>
          <p:nvPr/>
        </p:nvSpPr>
        <p:spPr>
          <a:xfrm>
            <a:off x="533400" y="-3397425"/>
            <a:ext cx="783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3c2fa3d1b77_0_159"/>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2" name="Google Shape;42;g3c2fa3d1b77_0_159"/>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hite" type="title">
  <p:cSld name="TITLE">
    <p:spTree>
      <p:nvGrpSpPr>
        <p:cNvPr id="44" name="Shape 44"/>
        <p:cNvGrpSpPr/>
        <p:nvPr/>
      </p:nvGrpSpPr>
      <p:grpSpPr>
        <a:xfrm>
          <a:off x="0" y="0"/>
          <a:ext cx="0" cy="0"/>
          <a:chOff x="0" y="0"/>
          <a:chExt cx="0" cy="0"/>
        </a:xfrm>
      </p:grpSpPr>
      <p:pic>
        <p:nvPicPr>
          <p:cNvPr id="45" name="Google Shape;45;g3c2fa3d1b77_0_145"/>
          <p:cNvPicPr preferRelativeResize="0"/>
          <p:nvPr/>
        </p:nvPicPr>
        <p:blipFill rotWithShape="1">
          <a:blip r:embed="rId2">
            <a:alphaModFix/>
          </a:blip>
          <a:srcRect b="0" l="0" r="0" t="0"/>
          <a:stretch/>
        </p:blipFill>
        <p:spPr>
          <a:xfrm>
            <a:off x="457200" y="804478"/>
            <a:ext cx="1828801" cy="348600"/>
          </a:xfrm>
          <a:prstGeom prst="rect">
            <a:avLst/>
          </a:prstGeom>
          <a:noFill/>
          <a:ln>
            <a:noFill/>
          </a:ln>
        </p:spPr>
      </p:pic>
      <p:sp>
        <p:nvSpPr>
          <p:cNvPr id="46" name="Google Shape;46;g3c2fa3d1b77_0_145"/>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47" name="Google Shape;47;g3c2fa3d1b77_0_145"/>
          <p:cNvSpPr txBox="1"/>
          <p:nvPr>
            <p:ph idx="1" type="subTitle"/>
          </p:nvPr>
        </p:nvSpPr>
        <p:spPr>
          <a:xfrm>
            <a:off x="4572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0086FF"/>
              </a:buClr>
              <a:buSzPts val="2000"/>
              <a:buFont typeface="Montserrat SemiBold"/>
              <a:buNone/>
              <a:defRPr sz="2000">
                <a:solidFill>
                  <a:srgbClr val="0086FF"/>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CUSTOM">
    <p:spTree>
      <p:nvGrpSpPr>
        <p:cNvPr id="48" name="Shape 48"/>
        <p:cNvGrpSpPr/>
        <p:nvPr/>
      </p:nvGrpSpPr>
      <p:grpSpPr>
        <a:xfrm>
          <a:off x="0" y="0"/>
          <a:ext cx="0" cy="0"/>
          <a:chOff x="0" y="0"/>
          <a:chExt cx="0" cy="0"/>
        </a:xfrm>
      </p:grpSpPr>
      <p:sp>
        <p:nvSpPr>
          <p:cNvPr id="49" name="Google Shape;49;g3c2fa3d1b77_0_149"/>
          <p:cNvSpPr/>
          <p:nvPr/>
        </p:nvSpPr>
        <p:spPr>
          <a:xfrm>
            <a:off x="-15450" y="-112850"/>
            <a:ext cx="9174900" cy="53940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 name="Google Shape;50;g3c2fa3d1b77_0_149"/>
          <p:cNvPicPr preferRelativeResize="0"/>
          <p:nvPr/>
        </p:nvPicPr>
        <p:blipFill rotWithShape="1">
          <a:blip r:embed="rId2">
            <a:alphaModFix/>
          </a:blip>
          <a:srcRect b="0" l="5482" r="0" t="0"/>
          <a:stretch/>
        </p:blipFill>
        <p:spPr>
          <a:xfrm>
            <a:off x="482900" y="689925"/>
            <a:ext cx="2102775" cy="489875"/>
          </a:xfrm>
          <a:prstGeom prst="rect">
            <a:avLst/>
          </a:prstGeom>
          <a:noFill/>
          <a:ln>
            <a:noFill/>
          </a:ln>
        </p:spPr>
      </p:pic>
      <p:sp>
        <p:nvSpPr>
          <p:cNvPr id="51" name="Google Shape;51;g3c2fa3d1b77_0_149"/>
          <p:cNvSpPr txBox="1"/>
          <p:nvPr>
            <p:ph type="title"/>
          </p:nvPr>
        </p:nvSpPr>
        <p:spPr>
          <a:xfrm>
            <a:off x="457200" y="1407550"/>
            <a:ext cx="7222800" cy="75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52" name="Google Shape;52;g3c2fa3d1b77_0_149"/>
          <p:cNvSpPr txBox="1"/>
          <p:nvPr>
            <p:ph idx="1" type="subTitle"/>
          </p:nvPr>
        </p:nvSpPr>
        <p:spPr>
          <a:xfrm>
            <a:off x="482900" y="2157550"/>
            <a:ext cx="4715700" cy="64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3">
    <p:spTree>
      <p:nvGrpSpPr>
        <p:cNvPr id="53" name="Shape 53"/>
        <p:cNvGrpSpPr/>
        <p:nvPr/>
      </p:nvGrpSpPr>
      <p:grpSpPr>
        <a:xfrm>
          <a:off x="0" y="0"/>
          <a:ext cx="0" cy="0"/>
          <a:chOff x="0" y="0"/>
          <a:chExt cx="0" cy="0"/>
        </a:xfrm>
      </p:grpSpPr>
      <p:sp>
        <p:nvSpPr>
          <p:cNvPr id="54" name="Google Shape;54;g3c2fa3d1b77_0_168"/>
          <p:cNvSpPr/>
          <p:nvPr/>
        </p:nvSpPr>
        <p:spPr>
          <a:xfrm>
            <a:off x="150" y="0"/>
            <a:ext cx="9144000" cy="914400"/>
          </a:xfrm>
          <a:prstGeom prst="rect">
            <a:avLst/>
          </a:prstGeom>
          <a:gradFill>
            <a:gsLst>
              <a:gs pos="0">
                <a:srgbClr val="D62293"/>
              </a:gs>
              <a:gs pos="100000">
                <a:srgbClr val="F88167"/>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g3c2fa3d1b77_0_168"/>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56" name="Google Shape;56;g3c2fa3d1b77_0_168"/>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Montserrat"/>
                <a:ea typeface="Montserrat"/>
                <a:cs typeface="Montserrat"/>
                <a:sym typeface="Montserrat"/>
              </a:rPr>
              <a:t>© 2023 Cloud Native Computing Foundation</a:t>
            </a:r>
            <a:endParaRPr b="0" i="0" sz="700" u="none" cap="none" strike="noStrike">
              <a:solidFill>
                <a:srgbClr val="000000"/>
              </a:solidFill>
              <a:latin typeface="Montserrat"/>
              <a:ea typeface="Montserrat"/>
              <a:cs typeface="Montserrat"/>
              <a:sym typeface="Montserrat"/>
            </a:endParaRPr>
          </a:p>
        </p:txBody>
      </p:sp>
      <p:cxnSp>
        <p:nvCxnSpPr>
          <p:cNvPr id="57" name="Google Shape;57;g3c2fa3d1b77_0_168"/>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58" name="Google Shape;58;g3c2fa3d1b77_0_168"/>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rgbClr val="000000"/>
                </a:solidFill>
                <a:latin typeface="Montserrat Light"/>
                <a:ea typeface="Montserrat Light"/>
                <a:cs typeface="Montserrat Light"/>
                <a:sym typeface="Montserrat Light"/>
              </a:rPr>
              <a:t>‹#›</a:t>
            </a:fld>
            <a:endParaRPr b="0" i="0" sz="700" u="none" cap="none" strike="noStrike">
              <a:solidFill>
                <a:srgbClr val="000000"/>
              </a:solidFill>
              <a:latin typeface="Montserrat Light"/>
              <a:ea typeface="Montserrat Light"/>
              <a:cs typeface="Montserrat Light"/>
              <a:sym typeface="Montserrat Light"/>
            </a:endParaRPr>
          </a:p>
        </p:txBody>
      </p:sp>
      <p:sp>
        <p:nvSpPr>
          <p:cNvPr id="59" name="Google Shape;59;g3c2fa3d1b77_0_168"/>
          <p:cNvSpPr/>
          <p:nvPr/>
        </p:nvSpPr>
        <p:spPr>
          <a:xfrm>
            <a:off x="533400" y="-3397425"/>
            <a:ext cx="7837500" cy="4027500"/>
          </a:xfrm>
          <a:prstGeom prst="frame">
            <a:avLst>
              <a:gd fmla="val 12500" name="adj1"/>
            </a:avLst>
          </a:prstGeom>
          <a:solidFill>
            <a:srgbClr val="EEEEEE">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3c2fa3d1b77_0_168"/>
          <p:cNvSpPr txBox="1"/>
          <p:nvPr>
            <p:ph type="title"/>
          </p:nvPr>
        </p:nvSpPr>
        <p:spPr>
          <a:xfrm>
            <a:off x="523975" y="1121275"/>
            <a:ext cx="82365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1" name="Google Shape;61;g3c2fa3d1b77_0_168"/>
          <p:cNvSpPr txBox="1"/>
          <p:nvPr>
            <p:ph idx="1" type="body"/>
          </p:nvPr>
        </p:nvSpPr>
        <p:spPr>
          <a:xfrm>
            <a:off x="523975" y="1809725"/>
            <a:ext cx="8236500" cy="26400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hoto">
  <p:cSld name="CUSTOM_4">
    <p:spTree>
      <p:nvGrpSpPr>
        <p:cNvPr id="62" name="Shape 62"/>
        <p:cNvGrpSpPr/>
        <p:nvPr/>
      </p:nvGrpSpPr>
      <p:grpSpPr>
        <a:xfrm>
          <a:off x="0" y="0"/>
          <a:ext cx="0" cy="0"/>
          <a:chOff x="0" y="0"/>
          <a:chExt cx="0" cy="0"/>
        </a:xfrm>
      </p:grpSpPr>
      <p:pic>
        <p:nvPicPr>
          <p:cNvPr id="63" name="Google Shape;63;g3c2fa3d1b77_0_177"/>
          <p:cNvPicPr preferRelativeResize="0"/>
          <p:nvPr/>
        </p:nvPicPr>
        <p:blipFill rotWithShape="1">
          <a:blip r:embed="rId2">
            <a:alphaModFix/>
          </a:blip>
          <a:srcRect b="0" l="0" r="0" t="0"/>
          <a:stretch/>
        </p:blipFill>
        <p:spPr>
          <a:xfrm>
            <a:off x="8670962" y="4692000"/>
            <a:ext cx="253575" cy="243825"/>
          </a:xfrm>
          <a:prstGeom prst="rect">
            <a:avLst/>
          </a:prstGeom>
          <a:noFill/>
          <a:ln>
            <a:noFill/>
          </a:ln>
        </p:spPr>
      </p:pic>
      <p:sp>
        <p:nvSpPr>
          <p:cNvPr id="64" name="Google Shape;64;g3c2fa3d1b77_0_177"/>
          <p:cNvSpPr txBox="1"/>
          <p:nvPr/>
        </p:nvSpPr>
        <p:spPr>
          <a:xfrm>
            <a:off x="426175" y="4666083"/>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ontserrat"/>
                <a:ea typeface="Montserrat"/>
                <a:cs typeface="Montserrat"/>
                <a:sym typeface="Montserrat"/>
              </a:rPr>
              <a:t>© 2023 Cloud Native Computing Foundation</a:t>
            </a:r>
            <a:endParaRPr b="0" i="0" sz="700" u="none" cap="none" strike="noStrike">
              <a:solidFill>
                <a:schemeClr val="dk1"/>
              </a:solidFill>
              <a:latin typeface="Montserrat"/>
              <a:ea typeface="Montserrat"/>
              <a:cs typeface="Montserrat"/>
              <a:sym typeface="Montserrat"/>
            </a:endParaRPr>
          </a:p>
        </p:txBody>
      </p:sp>
      <p:cxnSp>
        <p:nvCxnSpPr>
          <p:cNvPr id="65" name="Google Shape;65;g3c2fa3d1b77_0_177"/>
          <p:cNvCxnSpPr/>
          <p:nvPr/>
        </p:nvCxnSpPr>
        <p:spPr>
          <a:xfrm rot="10800000">
            <a:off x="376906" y="4732654"/>
            <a:ext cx="0" cy="156900"/>
          </a:xfrm>
          <a:prstGeom prst="straightConnector1">
            <a:avLst/>
          </a:prstGeom>
          <a:noFill/>
          <a:ln cap="flat" cmpd="sng" w="9525">
            <a:solidFill>
              <a:srgbClr val="434343"/>
            </a:solidFill>
            <a:prstDash val="solid"/>
            <a:round/>
            <a:headEnd len="sm" w="sm" type="none"/>
            <a:tailEnd len="sm" w="sm" type="none"/>
          </a:ln>
        </p:spPr>
      </p:cxnSp>
      <p:sp>
        <p:nvSpPr>
          <p:cNvPr id="66" name="Google Shape;66;g3c2fa3d1b77_0_177"/>
          <p:cNvSpPr txBox="1"/>
          <p:nvPr/>
        </p:nvSpPr>
        <p:spPr>
          <a:xfrm>
            <a:off x="-187127" y="4617113"/>
            <a:ext cx="5190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dk1"/>
                </a:solidFill>
                <a:latin typeface="Montserrat Light"/>
                <a:ea typeface="Montserrat Light"/>
                <a:cs typeface="Montserrat Light"/>
                <a:sym typeface="Montserrat Light"/>
              </a:rPr>
              <a:t>‹#›</a:t>
            </a:fld>
            <a:endParaRPr b="0" i="0" sz="700" u="none" cap="none" strike="noStrike">
              <a:solidFill>
                <a:schemeClr val="dk1"/>
              </a:solidFill>
              <a:latin typeface="Montserrat Light"/>
              <a:ea typeface="Montserrat Light"/>
              <a:cs typeface="Montserrat Light"/>
              <a:sym typeface="Montserrat Light"/>
            </a:endParaRPr>
          </a:p>
        </p:txBody>
      </p:sp>
      <p:sp>
        <p:nvSpPr>
          <p:cNvPr id="67" name="Google Shape;67;g3c2fa3d1b77_0_177"/>
          <p:cNvSpPr/>
          <p:nvPr>
            <p:ph idx="2" type="pic"/>
          </p:nvPr>
        </p:nvSpPr>
        <p:spPr>
          <a:xfrm>
            <a:off x="-23050" y="-23050"/>
            <a:ext cx="9205500" cy="965700"/>
          </a:xfrm>
          <a:prstGeom prst="rect">
            <a:avLst/>
          </a:prstGeom>
          <a:noFill/>
          <a:ln>
            <a:noFill/>
          </a:ln>
        </p:spPr>
      </p:sp>
      <p:sp>
        <p:nvSpPr>
          <p:cNvPr id="68" name="Google Shape;68;g3c2fa3d1b77_0_177"/>
          <p:cNvSpPr txBox="1"/>
          <p:nvPr>
            <p:ph type="title"/>
          </p:nvPr>
        </p:nvSpPr>
        <p:spPr>
          <a:xfrm>
            <a:off x="523975" y="1121275"/>
            <a:ext cx="8147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9" name="Google Shape;69;g3c2fa3d1b77_0_177"/>
          <p:cNvSpPr txBox="1"/>
          <p:nvPr>
            <p:ph idx="1" type="body"/>
          </p:nvPr>
        </p:nvSpPr>
        <p:spPr>
          <a:xfrm>
            <a:off x="523975" y="1809725"/>
            <a:ext cx="8147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c2fa3d1b77_0_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600"/>
              <a:buFont typeface="Montserrat ExtraBold"/>
              <a:buNone/>
              <a:defRPr b="0" i="0" sz="26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11" name="Google Shape;11;g3c2fa3d1b77_0_142"/>
          <p:cNvSpPr txBox="1"/>
          <p:nvPr>
            <p:ph idx="1" type="body"/>
          </p:nvPr>
        </p:nvSpPr>
        <p:spPr>
          <a:xfrm>
            <a:off x="311700" y="1152475"/>
            <a:ext cx="8520600" cy="28047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5pPr>
            <a:lvl6pPr indent="-330200" lvl="5" marL="2743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6pPr>
            <a:lvl7pPr indent="-330200" lvl="6" marL="3200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7pPr>
            <a:lvl8pPr indent="-330200" lvl="7" marL="3657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8pPr>
            <a:lvl9pPr indent="-330200" lvl="8" marL="4114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kubernetes.io/es/docs/concepts/workloads/pods/pod/#recursos-compartidos-y-comunicaci%C3%B3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kubernetes.io/es/docs/concepts/workloads/pods/pod/#recursos-compartidos-y-comunicaci%C3%B3n"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kubernetes.io/es/docs/concepts/workloads/pods/pod-lifecycle/#container-states" TargetMode="External"/><Relationship Id="rId4" Type="http://schemas.openxmlformats.org/officeDocument/2006/relationships/hyperlink" Target="https://kubernetes.io/es/docs/concepts/workloads/pods/pod-lifecycle/#container-state-runn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kubernetes.io/es/docs/concepts/workloads/pods/pod-lifecycle/#container-states" TargetMode="External"/><Relationship Id="rId4" Type="http://schemas.openxmlformats.org/officeDocument/2006/relationships/hyperlink" Target="https://kubernetes.io/es/docs/concepts/workloads/pods/pod-lifecycle/#container-state-terminat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kubernetes.io/es/docs/concepts/workloads/pods/pod-over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kubernetes.io/docs/concepts/scheduling-eviction/node-pressure-evic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kubernetes.io/docs/reference/generated/kubernetes-api/v1.35/#container-v1-c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6.jpg"/><Relationship Id="rId4" Type="http://schemas.openxmlformats.org/officeDocument/2006/relationships/hyperlink" Target="https://kcd-guadalajara-2026.sessionize.com/speak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9.jpg"/><Relationship Id="rId4" Type="http://schemas.openxmlformats.org/officeDocument/2006/relationships/hyperlink" Target="https://kcd-guadalajara-2026.sessionize.com/speaker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hyperlink" Target="https://kcd-guadalajara-2026.sessionize.com/speake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hyperlink" Target="https://www.hackgdl.n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finops.org" TargetMode="Externa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donchambitas.com.mx"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kubernetes.io/docs/concepts/workloads/controllers/deployme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55.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es.wikipedia.org/wiki/Interfaz_de_l%C3%ADnea_de_comandos" TargetMode="External"/><Relationship Id="rId4" Type="http://schemas.openxmlformats.org/officeDocument/2006/relationships/hyperlink" Target="https://es.wikipedia.org/wiki/Kubernetes" TargetMode="External"/><Relationship Id="rId5"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833"/>
        </a:solidFill>
      </p:bgPr>
    </p:bg>
    <p:spTree>
      <p:nvGrpSpPr>
        <p:cNvPr id="308" name="Shape 308"/>
        <p:cNvGrpSpPr/>
        <p:nvPr/>
      </p:nvGrpSpPr>
      <p:grpSpPr>
        <a:xfrm>
          <a:off x="0" y="0"/>
          <a:ext cx="0" cy="0"/>
          <a:chOff x="0" y="0"/>
          <a:chExt cx="0" cy="0"/>
        </a:xfrm>
      </p:grpSpPr>
      <p:sp>
        <p:nvSpPr>
          <p:cNvPr id="309" name="Google Shape;309;p1"/>
          <p:cNvSpPr/>
          <p:nvPr/>
        </p:nvSpPr>
        <p:spPr>
          <a:xfrm>
            <a:off x="0" y="0"/>
            <a:ext cx="9144000" cy="101501"/>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0" name="Google Shape;310;p1"/>
          <p:cNvSpPr/>
          <p:nvPr/>
        </p:nvSpPr>
        <p:spPr>
          <a:xfrm>
            <a:off x="1395450" y="1681175"/>
            <a:ext cx="6003000" cy="61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4200"/>
              <a:buFont typeface="Arial"/>
              <a:buNone/>
            </a:pPr>
            <a:r>
              <a:rPr b="1" i="0" lang="en-US" sz="4200" u="none" cap="none" strike="noStrike">
                <a:solidFill>
                  <a:srgbClr val="FFFFFF"/>
                </a:solidFill>
                <a:latin typeface="Montserrat"/>
                <a:ea typeface="Montserrat"/>
                <a:cs typeface="Montserrat"/>
                <a:sym typeface="Montserrat"/>
              </a:rPr>
              <a:t>Nivel </a:t>
            </a:r>
            <a:r>
              <a:rPr b="1" lang="en-US" sz="4200">
                <a:solidFill>
                  <a:srgbClr val="FFFFFF"/>
                </a:solidFill>
                <a:latin typeface="Montserrat"/>
                <a:ea typeface="Montserrat"/>
                <a:cs typeface="Montserrat"/>
                <a:sym typeface="Montserrat"/>
              </a:rPr>
              <a:t>1</a:t>
            </a:r>
            <a:r>
              <a:rPr b="1" i="0" lang="en-US" sz="4200" u="none" cap="none" strike="noStrike">
                <a:solidFill>
                  <a:srgbClr val="FFFFFF"/>
                </a:solidFill>
                <a:latin typeface="Montserrat"/>
                <a:ea typeface="Montserrat"/>
                <a:cs typeface="Montserrat"/>
                <a:sym typeface="Montserrat"/>
              </a:rPr>
              <a:t>: Fundamentos</a:t>
            </a:r>
            <a:endParaRPr i="0" sz="4200" u="none" cap="none" strike="noStrike">
              <a:solidFill>
                <a:schemeClr val="dk1"/>
              </a:solidFill>
              <a:latin typeface="Montserrat"/>
              <a:ea typeface="Montserrat"/>
              <a:cs typeface="Montserrat"/>
              <a:sym typeface="Montserrat"/>
            </a:endParaRPr>
          </a:p>
        </p:txBody>
      </p:sp>
      <p:sp>
        <p:nvSpPr>
          <p:cNvPr id="311" name="Google Shape;311;p1"/>
          <p:cNvSpPr/>
          <p:nvPr/>
        </p:nvSpPr>
        <p:spPr>
          <a:xfrm>
            <a:off x="1348733" y="2490788"/>
            <a:ext cx="6446386" cy="3524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26CE5"/>
              </a:buClr>
              <a:buSzPts val="2400"/>
              <a:buFont typeface="Arial"/>
              <a:buNone/>
            </a:pPr>
            <a:r>
              <a:rPr lang="en-US" sz="2400">
                <a:solidFill>
                  <a:srgbClr val="326CE5"/>
                </a:solidFill>
                <a:latin typeface="Montserrat"/>
                <a:ea typeface="Montserrat"/>
                <a:cs typeface="Montserrat"/>
                <a:sym typeface="Montserrat"/>
              </a:rPr>
              <a:t>Pods, deployments y servicios</a:t>
            </a:r>
            <a:endParaRPr i="0" sz="2400" u="none" cap="none" strike="noStrike">
              <a:solidFill>
                <a:schemeClr val="dk1"/>
              </a:solidFill>
              <a:latin typeface="Montserrat"/>
              <a:ea typeface="Montserrat"/>
              <a:cs typeface="Montserrat"/>
              <a:sym typeface="Montserrat"/>
            </a:endParaRPr>
          </a:p>
        </p:txBody>
      </p:sp>
      <p:sp>
        <p:nvSpPr>
          <p:cNvPr id="312" name="Google Shape;312;p1"/>
          <p:cNvSpPr/>
          <p:nvPr/>
        </p:nvSpPr>
        <p:spPr>
          <a:xfrm>
            <a:off x="2844766" y="3224213"/>
            <a:ext cx="3454467" cy="23812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AAB7B8"/>
              </a:buClr>
              <a:buSzPts val="1600"/>
              <a:buFont typeface="Arial"/>
              <a:buNone/>
            </a:pPr>
            <a:r>
              <a:rPr i="0" lang="en-US" sz="1600" u="none" cap="none" strike="noStrike">
                <a:solidFill>
                  <a:srgbClr val="AAB7B8"/>
                </a:solidFill>
                <a:latin typeface="Montserrat"/>
                <a:ea typeface="Montserrat"/>
                <a:cs typeface="Montserrat"/>
                <a:sym typeface="Montserrat"/>
              </a:rPr>
              <a:t>KCD Mexico - Programa Universitario</a:t>
            </a:r>
            <a:endParaRPr i="0" sz="1600" u="none" cap="none" strike="noStrike">
              <a:solidFill>
                <a:schemeClr val="dk1"/>
              </a:solidFill>
              <a:latin typeface="Montserrat"/>
              <a:ea typeface="Montserrat"/>
              <a:cs typeface="Montserrat"/>
              <a:sym typeface="Montserrat"/>
            </a:endParaRPr>
          </a:p>
        </p:txBody>
      </p:sp>
      <p:sp>
        <p:nvSpPr>
          <p:cNvPr id="313" name="Google Shape;313;p1"/>
          <p:cNvSpPr/>
          <p:nvPr/>
        </p:nvSpPr>
        <p:spPr>
          <a:xfrm>
            <a:off x="6820346" y="4610100"/>
            <a:ext cx="185201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DADE2"/>
              </a:buClr>
              <a:buSzPts val="1100"/>
              <a:buFont typeface="Arial"/>
              <a:buNone/>
            </a:pPr>
            <a:r>
              <a:rPr b="0" i="0" lang="en-US" sz="1100" u="none" cap="none" strike="noStrike">
                <a:solidFill>
                  <a:srgbClr val="5DADE2"/>
                </a:solidFill>
                <a:latin typeface="Arial"/>
                <a:ea typeface="Arial"/>
                <a:cs typeface="Arial"/>
                <a:sym typeface="Arial"/>
              </a:rPr>
              <a:t>Kubernetes Community Days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6" name="Shape 386"/>
        <p:cNvGrpSpPr/>
        <p:nvPr/>
      </p:nvGrpSpPr>
      <p:grpSpPr>
        <a:xfrm>
          <a:off x="0" y="0"/>
          <a:ext cx="0" cy="0"/>
          <a:chOff x="0" y="0"/>
          <a:chExt cx="0" cy="0"/>
        </a:xfrm>
      </p:grpSpPr>
      <p:sp>
        <p:nvSpPr>
          <p:cNvPr id="387" name="Google Shape;387;p3"/>
          <p:cNvSpPr/>
          <p:nvPr/>
        </p:nvSpPr>
        <p:spPr>
          <a:xfrm>
            <a:off x="0" y="0"/>
            <a:ext cx="9144000" cy="733425"/>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8" name="Google Shape;388;p3"/>
          <p:cNvSpPr/>
          <p:nvPr/>
        </p:nvSpPr>
        <p:spPr>
          <a:xfrm>
            <a:off x="507950" y="190500"/>
            <a:ext cx="8290661" cy="3524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sp>
        <p:nvSpPr>
          <p:cNvPr id="389" name="Google Shape;389;p3"/>
          <p:cNvSpPr txBox="1"/>
          <p:nvPr/>
        </p:nvSpPr>
        <p:spPr>
          <a:xfrm>
            <a:off x="425825" y="923025"/>
            <a:ext cx="8454900" cy="17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222222"/>
                </a:solidFill>
                <a:latin typeface="Montserrat"/>
                <a:ea typeface="Montserrat"/>
                <a:cs typeface="Montserrat"/>
                <a:sym typeface="Montserrat"/>
              </a:rPr>
              <a:t>Los </a:t>
            </a:r>
            <a:r>
              <a:rPr i="1" lang="en-US" sz="1200">
                <a:solidFill>
                  <a:srgbClr val="222222"/>
                </a:solidFill>
                <a:latin typeface="Montserrat"/>
                <a:ea typeface="Montserrat"/>
                <a:cs typeface="Montserrat"/>
                <a:sym typeface="Montserrat"/>
              </a:rPr>
              <a:t>Pods</a:t>
            </a:r>
            <a:r>
              <a:rPr lang="en-US" sz="1200">
                <a:solidFill>
                  <a:srgbClr val="222222"/>
                </a:solidFill>
                <a:latin typeface="Montserrat"/>
                <a:ea typeface="Montserrat"/>
                <a:cs typeface="Montserrat"/>
                <a:sym typeface="Montserrat"/>
              </a:rPr>
              <a:t> son las unidades de computación desplegables más pequeñas que se pueden crear y gestionar en Kubernetes.</a:t>
            </a:r>
            <a:endParaRPr sz="12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22222"/>
                </a:solidFill>
                <a:highlight>
                  <a:srgbClr val="FFFFFF"/>
                </a:highlight>
                <a:latin typeface="Montserrat"/>
                <a:ea typeface="Montserrat"/>
                <a:cs typeface="Montserrat"/>
                <a:sym typeface="Montserrat"/>
              </a:rPr>
              <a:t>Un </a:t>
            </a:r>
            <a:r>
              <a:rPr i="1" lang="en-US" sz="1200">
                <a:solidFill>
                  <a:srgbClr val="222222"/>
                </a:solidFill>
                <a:latin typeface="Montserrat"/>
                <a:ea typeface="Montserrat"/>
                <a:cs typeface="Montserrat"/>
                <a:sym typeface="Montserrat"/>
              </a:rPr>
              <a:t>Pod</a:t>
            </a:r>
            <a:r>
              <a:rPr lang="en-US" sz="1200">
                <a:solidFill>
                  <a:srgbClr val="222222"/>
                </a:solidFill>
                <a:highlight>
                  <a:srgbClr val="FFFFFF"/>
                </a:highlight>
                <a:latin typeface="Montserrat"/>
                <a:ea typeface="Montserrat"/>
                <a:cs typeface="Montserrat"/>
                <a:sym typeface="Montserrat"/>
              </a:rPr>
              <a:t> es un grupo de uno o más contenedores (como contenedores Docker), con almacenamiento/red compartidos, y unas especificaciones de cómo ejecutar los contenedores. </a:t>
            </a:r>
            <a:endParaRPr sz="12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90" name="Google Shape;390;p3"/>
          <p:cNvPicPr preferRelativeResize="0"/>
          <p:nvPr/>
        </p:nvPicPr>
        <p:blipFill>
          <a:blip r:embed="rId3">
            <a:alphaModFix/>
          </a:blip>
          <a:stretch>
            <a:fillRect/>
          </a:stretch>
        </p:blipFill>
        <p:spPr>
          <a:xfrm>
            <a:off x="3089050" y="2106150"/>
            <a:ext cx="3128425" cy="28191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5" name="Shape 395"/>
        <p:cNvGrpSpPr/>
        <p:nvPr/>
      </p:nvGrpSpPr>
      <p:grpSpPr>
        <a:xfrm>
          <a:off x="0" y="0"/>
          <a:ext cx="0" cy="0"/>
          <a:chOff x="0" y="0"/>
          <a:chExt cx="0" cy="0"/>
        </a:xfrm>
      </p:grpSpPr>
      <p:sp>
        <p:nvSpPr>
          <p:cNvPr id="396" name="Google Shape;396;g3bcdda437c1_0_19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7" name="Google Shape;397;g3bcdda437c1_0_19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pic>
        <p:nvPicPr>
          <p:cNvPr id="398" name="Google Shape;398;g3bcdda437c1_0_197" title="carbon-9.png"/>
          <p:cNvPicPr preferRelativeResize="0"/>
          <p:nvPr/>
        </p:nvPicPr>
        <p:blipFill>
          <a:blip r:embed="rId3">
            <a:alphaModFix/>
          </a:blip>
          <a:stretch>
            <a:fillRect/>
          </a:stretch>
        </p:blipFill>
        <p:spPr>
          <a:xfrm>
            <a:off x="2809763" y="831250"/>
            <a:ext cx="3687178" cy="4105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sp>
        <p:nvSpPr>
          <p:cNvPr id="404" name="Google Shape;404;p4"/>
          <p:cNvSpPr/>
          <p:nvPr/>
        </p:nvSpPr>
        <p:spPr>
          <a:xfrm>
            <a:off x="0" y="0"/>
            <a:ext cx="9144000" cy="733425"/>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5" name="Google Shape;405;p4"/>
          <p:cNvSpPr/>
          <p:nvPr/>
        </p:nvSpPr>
        <p:spPr>
          <a:xfrm>
            <a:off x="507950" y="190500"/>
            <a:ext cx="8290661" cy="352425"/>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Recursos compartidos y comunicación</a:t>
            </a:r>
            <a:r>
              <a:rPr lang="en-US" sz="24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sp>
        <p:nvSpPr>
          <p:cNvPr id="406" name="Google Shape;406;p4"/>
          <p:cNvSpPr txBox="1"/>
          <p:nvPr/>
        </p:nvSpPr>
        <p:spPr>
          <a:xfrm>
            <a:off x="434100" y="1070925"/>
            <a:ext cx="84549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solidFill>
                  <a:srgbClr val="222222"/>
                </a:solidFill>
                <a:latin typeface="Montserrat"/>
                <a:ea typeface="Montserrat"/>
                <a:cs typeface="Montserrat"/>
                <a:sym typeface="Montserrat"/>
              </a:rPr>
              <a:t>Los Pods permiten el intercambio de datos y la comunicación entre los contenedores que lo constituyen.</a:t>
            </a:r>
            <a:endParaRPr>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a:solidFill>
                  <a:srgbClr val="222222"/>
                </a:solidFill>
                <a:latin typeface="Montserrat"/>
                <a:ea typeface="Montserrat"/>
                <a:cs typeface="Montserrat"/>
                <a:sym typeface="Montserrat"/>
              </a:rPr>
              <a:t>Todas las aplicaciones en un Pod utilizan el mismo namespace de red (la misma IP y puerto) y, por lo tanto, pueden "encontrarse" entre sí y comunicarse utilizando localhost. Debido a esto, las aplicaciones en un Pod deben coordinar su uso de puertos. Cada Pod tiene una dirección IP en un espacio de red compartido que tiene comunicación completa con otros servidores físicos y Pods a través de la red.</a:t>
            </a:r>
            <a:endParaRPr>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rgbClr val="22222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sp>
        <p:nvSpPr>
          <p:cNvPr id="412" name="Google Shape;412;g3bcdda437c1_0_8"/>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3" name="Google Shape;413;g3bcdda437c1_0_8"/>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Recursos compartidos y comunicación</a:t>
            </a:r>
            <a:r>
              <a:rPr lang="en-US" sz="24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14" name="Google Shape;414;g3bcdda437c1_0_8"/>
          <p:cNvPicPr preferRelativeResize="0"/>
          <p:nvPr/>
        </p:nvPicPr>
        <p:blipFill>
          <a:blip r:embed="rId4">
            <a:alphaModFix/>
          </a:blip>
          <a:stretch>
            <a:fillRect/>
          </a:stretch>
        </p:blipFill>
        <p:spPr>
          <a:xfrm>
            <a:off x="1044388" y="811950"/>
            <a:ext cx="7217933" cy="4105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sp>
        <p:nvSpPr>
          <p:cNvPr id="420" name="Google Shape;420;g3bcdda437c1_0_1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1" name="Google Shape;421;g3bcdda437c1_0_1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Ciclo de vida de un </a:t>
            </a:r>
            <a:r>
              <a:rPr b="1" lang="en-US" sz="2400">
                <a:solidFill>
                  <a:srgbClr val="FFFFFF"/>
                </a:solidFill>
                <a:latin typeface="Montserrat"/>
                <a:ea typeface="Montserrat"/>
                <a:cs typeface="Montserrat"/>
                <a:sym typeface="Montserrat"/>
              </a:rPr>
              <a:t>Pod</a:t>
            </a:r>
            <a:endParaRPr i="0" sz="2400" u="none" cap="none" strike="noStrike">
              <a:solidFill>
                <a:schemeClr val="dk1"/>
              </a:solidFill>
              <a:latin typeface="Montserrat"/>
              <a:ea typeface="Montserrat"/>
              <a:cs typeface="Montserrat"/>
              <a:sym typeface="Montserrat"/>
            </a:endParaRPr>
          </a:p>
        </p:txBody>
      </p:sp>
      <p:graphicFrame>
        <p:nvGraphicFramePr>
          <p:cNvPr id="422" name="Google Shape;422;g3bcdda437c1_0_17"/>
          <p:cNvGraphicFramePr/>
          <p:nvPr/>
        </p:nvGraphicFramePr>
        <p:xfrm>
          <a:off x="890050" y="1002450"/>
          <a:ext cx="3000000" cy="3000000"/>
        </p:xfrm>
        <a:graphic>
          <a:graphicData uri="http://schemas.openxmlformats.org/drawingml/2006/table">
            <a:tbl>
              <a:tblPr>
                <a:noFill/>
                <a:tableStyleId>{8D32D14B-6C59-47A8-8D69-B66508ACE534}</a:tableStyleId>
              </a:tblPr>
              <a:tblGrid>
                <a:gridCol w="3619500"/>
                <a:gridCol w="3619500"/>
              </a:tblGrid>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Pending</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El clúster de Kubernetes aceptó el Pod, pero uno o más contenedores no se configuraron ni prepararon para ejecutarse. Esto incluye el tiempo que pasa un Pod esperando ser programado, así como el tiempo dedicado a descargar imágenes de contenedores a través de la red.</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highlight>
                            <a:srgbClr val="FFFFFF"/>
                          </a:highlight>
                          <a:latin typeface="Montserrat"/>
                          <a:ea typeface="Montserrat"/>
                          <a:cs typeface="Montserrat"/>
                          <a:sym typeface="Montserrat"/>
                        </a:rPr>
                        <a:t>Running</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El Pod se vinculó a un nodo y se crearon todos los contenedores. Al menos un contenedor todavía se está ejecutando o está en proceso de iniciarse o reiniciarse.</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Succeeded</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Todos los contenedores del Pod finalizaron con éxito y no se reiniciarán.</a:t>
                      </a:r>
                      <a:endParaRPr sz="13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g3bcdda437c1_0_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9" name="Google Shape;429;g3bcdda437c1_0_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Ciclo de vida de un Pod</a:t>
            </a:r>
            <a:endParaRPr i="0" sz="2400" u="none" cap="none" strike="noStrike">
              <a:solidFill>
                <a:schemeClr val="dk1"/>
              </a:solidFill>
              <a:latin typeface="Montserrat"/>
              <a:ea typeface="Montserrat"/>
              <a:cs typeface="Montserrat"/>
              <a:sym typeface="Montserrat"/>
            </a:endParaRPr>
          </a:p>
        </p:txBody>
      </p:sp>
      <p:graphicFrame>
        <p:nvGraphicFramePr>
          <p:cNvPr id="430" name="Google Shape;430;g3bcdda437c1_0_56"/>
          <p:cNvGraphicFramePr/>
          <p:nvPr/>
        </p:nvGraphicFramePr>
        <p:xfrm>
          <a:off x="851000" y="1759750"/>
          <a:ext cx="3000000" cy="3000000"/>
        </p:xfrm>
        <a:graphic>
          <a:graphicData uri="http://schemas.openxmlformats.org/drawingml/2006/table">
            <a:tbl>
              <a:tblPr>
                <a:noFill/>
                <a:tableStyleId>{8D32D14B-6C59-47A8-8D69-B66508ACE534}</a:tableStyleId>
              </a:tblPr>
              <a:tblGrid>
                <a:gridCol w="3619500"/>
                <a:gridCol w="3619500"/>
              </a:tblGrid>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Failed</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Todos los contenedores del Pod han finalizado y al menos un contenedor ha finalizado con error. Es decir, el contenedor salió con un estado distinto de cero o el sistema lo canceló.</a:t>
                      </a:r>
                      <a:endParaRPr sz="1300"/>
                    </a:p>
                  </a:txBody>
                  <a:tcPr marT="91425" marB="91425" marR="91425" marL="91425"/>
                </a:tc>
              </a:tr>
              <a:tr h="381000">
                <a:tc>
                  <a:txBody>
                    <a:bodyPr/>
                    <a:lstStyle/>
                    <a:p>
                      <a:pPr indent="0" lvl="0" marL="0" rtl="0" algn="l">
                        <a:spcBef>
                          <a:spcPts val="0"/>
                        </a:spcBef>
                        <a:spcAft>
                          <a:spcPts val="0"/>
                        </a:spcAft>
                        <a:buNone/>
                      </a:pPr>
                      <a:r>
                        <a:rPr lang="en-US" sz="1200">
                          <a:solidFill>
                            <a:srgbClr val="222222"/>
                          </a:solidFill>
                          <a:latin typeface="Montserrat"/>
                          <a:ea typeface="Montserrat"/>
                          <a:cs typeface="Montserrat"/>
                          <a:sym typeface="Montserrat"/>
                        </a:rPr>
                        <a:t>Unknown</a:t>
                      </a:r>
                      <a:endParaRPr>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300"/>
                        <a:t>Por alguna razón no se pudo obtener el estado del Pod. Esta fase generalmente ocurre debido a un error en la comunicación con el nodo donde debería ejecutarse el Pod.</a:t>
                      </a:r>
                      <a:endParaRPr sz="13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sp>
        <p:nvSpPr>
          <p:cNvPr id="436" name="Google Shape;436;g3bcdda437c1_0_7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7" name="Google Shape;437;g3bcdda437c1_0_7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Estados del contenedor</a:t>
            </a:r>
            <a:r>
              <a:rPr lang="en-US" sz="17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graphicFrame>
        <p:nvGraphicFramePr>
          <p:cNvPr id="438" name="Google Shape;438;g3bcdda437c1_0_77"/>
          <p:cNvGraphicFramePr/>
          <p:nvPr/>
        </p:nvGraphicFramePr>
        <p:xfrm>
          <a:off x="741700" y="914850"/>
          <a:ext cx="3000000" cy="3000000"/>
        </p:xfrm>
        <a:graphic>
          <a:graphicData uri="http://schemas.openxmlformats.org/drawingml/2006/table">
            <a:tbl>
              <a:tblPr>
                <a:noFill/>
                <a:tableStyleId>{8D32D14B-6C59-47A8-8D69-B66508ACE534}</a:tableStyleId>
              </a:tblPr>
              <a:tblGrid>
                <a:gridCol w="3619500"/>
                <a:gridCol w="3619500"/>
              </a:tblGrid>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Waiting</a:t>
                      </a:r>
                      <a:endParaRPr sz="1200">
                        <a:solidFill>
                          <a:srgbClr val="1A1D20"/>
                        </a:solidFill>
                        <a:latin typeface="Montserrat"/>
                        <a:ea typeface="Montserrat"/>
                        <a:cs typeface="Montserrat"/>
                        <a:sym typeface="Montserrat"/>
                      </a:endParaRPr>
                    </a:p>
                    <a:p>
                      <a:pPr indent="0" lvl="0" marL="0" rtl="0" algn="l">
                        <a:spcBef>
                          <a:spcPts val="400"/>
                        </a:spcBef>
                        <a:spcAft>
                          <a:spcPts val="0"/>
                        </a:spcAft>
                        <a:buNone/>
                      </a:pPr>
                      <a:r>
                        <a:t/>
                      </a:r>
                      <a:endParaRPr sz="1200">
                        <a:solidFill>
                          <a:srgbClr val="222222"/>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200">
                          <a:latin typeface="Montserrat"/>
                          <a:ea typeface="Montserrat"/>
                          <a:cs typeface="Montserrat"/>
                          <a:sym typeface="Montserrat"/>
                        </a:rPr>
                        <a:t>Si un contenedor no está en el estado Running o Terminated, está Waiting. Un contenedor en el estado Waiting aún está ejecutando las operaciones que requiere para completar su arranque: por ejemplo, descargar la imagen del contenedor de un registro de imágenes de un contenedor, o aplicando datos secretos.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Running</a:t>
                      </a:r>
                      <a:r>
                        <a:rPr lang="en-US" sz="1200">
                          <a:solidFill>
                            <a:srgbClr val="326CE5"/>
                          </a:solidFill>
                          <a:uFill>
                            <a:noFill/>
                          </a:uFill>
                          <a:latin typeface="Montserrat"/>
                          <a:ea typeface="Montserrat"/>
                          <a:cs typeface="Montserrat"/>
                          <a:sym typeface="Montserrat"/>
                          <a:hlinkClick r:id="rId4">
                            <a:extLst>
                              <a:ext uri="{A12FA001-AC4F-418D-AE19-62706E023703}">
                                <ahyp:hlinkClr val="tx"/>
                              </a:ext>
                            </a:extLst>
                          </a:hlinkClick>
                        </a:rPr>
                        <a:t> </a:t>
                      </a:r>
                      <a:endParaRPr sz="1200">
                        <a:solidFill>
                          <a:srgbClr val="326CE5"/>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222222"/>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El estado Running indica que el contenedor se está ejecutando sin problemas. Cuando utilizas el comando kubectl para consultar un Pod con un contenedor que está Running, también puedes ver información sobre cuando el contenedor entró en estado Running.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3" name="Shape 443"/>
        <p:cNvGrpSpPr/>
        <p:nvPr/>
      </p:nvGrpSpPr>
      <p:grpSpPr>
        <a:xfrm>
          <a:off x="0" y="0"/>
          <a:ext cx="0" cy="0"/>
          <a:chOff x="0" y="0"/>
          <a:chExt cx="0" cy="0"/>
        </a:xfrm>
      </p:grpSpPr>
      <p:sp>
        <p:nvSpPr>
          <p:cNvPr id="444" name="Google Shape;444;g3bcdda437c1_0_8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5" name="Google Shape;445;g3bcdda437c1_0_8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Estados del contenedor</a:t>
            </a:r>
            <a:r>
              <a:rPr lang="en-US" sz="17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 </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graphicFrame>
        <p:nvGraphicFramePr>
          <p:cNvPr id="446" name="Google Shape;446;g3bcdda437c1_0_89"/>
          <p:cNvGraphicFramePr/>
          <p:nvPr/>
        </p:nvGraphicFramePr>
        <p:xfrm>
          <a:off x="741700" y="914850"/>
          <a:ext cx="3000000" cy="3000000"/>
        </p:xfrm>
        <a:graphic>
          <a:graphicData uri="http://schemas.openxmlformats.org/drawingml/2006/table">
            <a:tbl>
              <a:tblPr>
                <a:noFill/>
                <a:tableStyleId>{8D32D14B-6C59-47A8-8D69-B66508ACE534}</a:tableStyleId>
              </a:tblPr>
              <a:tblGrid>
                <a:gridCol w="3619500"/>
                <a:gridCol w="3619500"/>
              </a:tblGrid>
              <a:tr h="381000">
                <a:tc>
                  <a:txBody>
                    <a:bodyPr/>
                    <a:lstStyle/>
                    <a:p>
                      <a:pPr indent="0" lvl="0" marL="0" rtl="0" algn="l">
                        <a:lnSpc>
                          <a:spcPct val="120000"/>
                        </a:lnSpc>
                        <a:spcBef>
                          <a:spcPts val="1400"/>
                        </a:spcBef>
                        <a:spcAft>
                          <a:spcPts val="0"/>
                        </a:spcAft>
                        <a:buClr>
                          <a:schemeClr val="dk1"/>
                        </a:buClr>
                        <a:buSzPts val="1100"/>
                        <a:buFont typeface="Arial"/>
                        <a:buNone/>
                      </a:pPr>
                      <a:r>
                        <a:rPr lang="en-US" sz="1200">
                          <a:solidFill>
                            <a:srgbClr val="1A1D20"/>
                          </a:solidFill>
                          <a:latin typeface="Montserrat"/>
                          <a:ea typeface="Montserrat"/>
                          <a:cs typeface="Montserrat"/>
                          <a:sym typeface="Montserrat"/>
                        </a:rPr>
                        <a:t>Terminated</a:t>
                      </a:r>
                      <a:r>
                        <a:rPr lang="en-US" sz="1200">
                          <a:solidFill>
                            <a:srgbClr val="326CE5"/>
                          </a:solidFill>
                          <a:uFill>
                            <a:noFill/>
                          </a:uFill>
                          <a:latin typeface="Montserrat"/>
                          <a:ea typeface="Montserrat"/>
                          <a:cs typeface="Montserrat"/>
                          <a:sym typeface="Montserrat"/>
                          <a:hlinkClick r:id="rId4">
                            <a:extLst>
                              <a:ext uri="{A12FA001-AC4F-418D-AE19-62706E023703}">
                                <ahyp:hlinkClr val="tx"/>
                              </a:ext>
                            </a:extLst>
                          </a:hlinkClick>
                        </a:rPr>
                        <a:t> </a:t>
                      </a:r>
                      <a:endParaRPr sz="1200">
                        <a:solidFill>
                          <a:srgbClr val="326CE5"/>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1A1D20"/>
                        </a:solidFill>
                        <a:latin typeface="Montserrat"/>
                        <a:ea typeface="Montserrat"/>
                        <a:cs typeface="Montserrat"/>
                        <a:sym typeface="Montserrat"/>
                      </a:endParaRPr>
                    </a:p>
                  </a:txBody>
                  <a:tcPr marT="91425" marB="91425" marR="91425" marL="91425"/>
                </a:tc>
                <a:tc>
                  <a:txBody>
                    <a:bodyPr/>
                    <a:lstStyle/>
                    <a:p>
                      <a:pPr indent="0" lvl="0" marL="0" rtl="0" algn="l">
                        <a:lnSpc>
                          <a:spcPct val="115000"/>
                        </a:lnSpc>
                        <a:spcBef>
                          <a:spcPts val="0"/>
                        </a:spcBef>
                        <a:spcAft>
                          <a:spcPts val="0"/>
                        </a:spcAft>
                        <a:buNone/>
                      </a:pPr>
                      <a:r>
                        <a:rPr lang="en-US" sz="1200">
                          <a:latin typeface="Montserrat"/>
                          <a:ea typeface="Montserrat"/>
                          <a:cs typeface="Montserrat"/>
                          <a:sym typeface="Montserrat"/>
                        </a:rPr>
                        <a:t>Un contenedor en el estado Terminated comenzó su ejecución y luego se terminó con éxito o falló por alguna razón. Cuando usas kubectl para consultar un Pod con un contenedor que está Terminated, puedes ver un motivo, y un código de salida, y la hora de inicio y de finalización del contenedor.</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g3bcdda437c1_0_98"/>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3" name="Google Shape;453;g3bcdda437c1_0_98"/>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sp>
        <p:nvSpPr>
          <p:cNvPr id="454" name="Google Shape;454;g3bcdda437c1_0_98"/>
          <p:cNvSpPr txBox="1"/>
          <p:nvPr/>
        </p:nvSpPr>
        <p:spPr>
          <a:xfrm>
            <a:off x="373500" y="1009725"/>
            <a:ext cx="8290800" cy="27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Un </a:t>
            </a:r>
            <a:r>
              <a:rPr lang="en-US" sz="13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Pod</a:t>
            </a:r>
            <a:r>
              <a:rPr lang="en-US" sz="1300">
                <a:solidFill>
                  <a:srgbClr val="222222"/>
                </a:solidFill>
                <a:latin typeface="Montserrat"/>
                <a:ea typeface="Montserrat"/>
                <a:cs typeface="Montserrat"/>
                <a:sym typeface="Montserrat"/>
              </a:rPr>
              <a:t> puede tener múltiples contenedores ejecutando aplicaciones dentro de él, pero también puede tener uno o más contenedores de inicialización que se ejecutan antes de que se inicien los contenedores de aplicación.</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Los contenedores de inicialización son exactamente iguales a los contenedores regulares excepto por:</a:t>
            </a:r>
            <a:endParaRPr sz="1300">
              <a:solidFill>
                <a:srgbClr val="222222"/>
              </a:solidFill>
              <a:latin typeface="Montserrat"/>
              <a:ea typeface="Montserrat"/>
              <a:cs typeface="Montserrat"/>
              <a:sym typeface="Montserrat"/>
            </a:endParaRPr>
          </a:p>
          <a:p>
            <a:pPr indent="-311150" lvl="0" marL="457200" rtl="0" algn="l">
              <a:lnSpc>
                <a:spcPct val="115000"/>
              </a:lnSpc>
              <a:spcBef>
                <a:spcPts val="120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Los contenedores de inicialización siempre se ejecutan hasta su finalización.</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Cada contenedor de </a:t>
            </a:r>
            <a:r>
              <a:rPr lang="en-US" sz="1300">
                <a:solidFill>
                  <a:srgbClr val="222222"/>
                </a:solidFill>
                <a:latin typeface="Montserrat"/>
                <a:ea typeface="Montserrat"/>
                <a:cs typeface="Montserrat"/>
                <a:sym typeface="Montserrat"/>
              </a:rPr>
              <a:t>inicialización</a:t>
            </a:r>
            <a:r>
              <a:rPr lang="en-US" sz="1300">
                <a:solidFill>
                  <a:srgbClr val="222222"/>
                </a:solidFill>
                <a:latin typeface="Montserrat"/>
                <a:ea typeface="Montserrat"/>
                <a:cs typeface="Montserrat"/>
                <a:sym typeface="Montserrat"/>
              </a:rPr>
              <a:t> debe completarse correctamente antes de que comience el siguiente.</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g3bcdda437c1_0_115"/>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1" name="Google Shape;461;g3bcdda437c1_0_115"/>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62" name="Google Shape;462;g3bcdda437c1_0_115"/>
          <p:cNvPicPr preferRelativeResize="0"/>
          <p:nvPr/>
        </p:nvPicPr>
        <p:blipFill>
          <a:blip r:embed="rId3">
            <a:alphaModFix/>
          </a:blip>
          <a:stretch>
            <a:fillRect/>
          </a:stretch>
        </p:blipFill>
        <p:spPr>
          <a:xfrm>
            <a:off x="2519400" y="854650"/>
            <a:ext cx="4105201" cy="4105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c35cda75b6_2_0"/>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CNCF</a:t>
            </a:r>
            <a:endParaRPr/>
          </a:p>
        </p:txBody>
      </p:sp>
      <p:pic>
        <p:nvPicPr>
          <p:cNvPr id="320" name="Google Shape;320;g3c35cda75b6_2_0" title="Screenshot 2026-02-04 at 6.25.39 a.m..png"/>
          <p:cNvPicPr preferRelativeResize="0"/>
          <p:nvPr/>
        </p:nvPicPr>
        <p:blipFill>
          <a:blip r:embed="rId3">
            <a:alphaModFix/>
          </a:blip>
          <a:stretch>
            <a:fillRect/>
          </a:stretch>
        </p:blipFill>
        <p:spPr>
          <a:xfrm>
            <a:off x="152400" y="922800"/>
            <a:ext cx="8839204" cy="4035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7" name="Shape 467"/>
        <p:cNvGrpSpPr/>
        <p:nvPr/>
      </p:nvGrpSpPr>
      <p:grpSpPr>
        <a:xfrm>
          <a:off x="0" y="0"/>
          <a:ext cx="0" cy="0"/>
          <a:chOff x="0" y="0"/>
          <a:chExt cx="0" cy="0"/>
        </a:xfrm>
      </p:grpSpPr>
      <p:sp>
        <p:nvSpPr>
          <p:cNvPr id="468" name="Google Shape;468;g3bcdda437c1_0_123"/>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9" name="Google Shape;469;g3bcdda437c1_0_123"/>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400">
                <a:solidFill>
                  <a:schemeClr val="lt1"/>
                </a:solidFill>
                <a:latin typeface="Montserrat"/>
                <a:ea typeface="Montserrat"/>
                <a:cs typeface="Montserrat"/>
                <a:sym typeface="Montserrat"/>
              </a:rPr>
              <a:t>Contenedores de Inicialización</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8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400">
              <a:solidFill>
                <a:schemeClr val="lt1"/>
              </a:solidFill>
              <a:latin typeface="Montserrat"/>
              <a:ea typeface="Montserrat"/>
              <a:cs typeface="Montserrat"/>
              <a:sym typeface="Montserrat"/>
            </a:endParaRPr>
          </a:p>
        </p:txBody>
      </p:sp>
      <p:pic>
        <p:nvPicPr>
          <p:cNvPr id="470" name="Google Shape;470;g3bcdda437c1_0_123" title="carbon-6.png"/>
          <p:cNvPicPr preferRelativeResize="0"/>
          <p:nvPr/>
        </p:nvPicPr>
        <p:blipFill>
          <a:blip r:embed="rId3">
            <a:alphaModFix/>
          </a:blip>
          <a:stretch>
            <a:fillRect/>
          </a:stretch>
        </p:blipFill>
        <p:spPr>
          <a:xfrm>
            <a:off x="645350" y="986326"/>
            <a:ext cx="7853299" cy="3598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sp>
        <p:nvSpPr>
          <p:cNvPr id="476" name="Google Shape;476;g3bcdda437c1_0_132"/>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7" name="Google Shape;477;g3bcdda437c1_0_132"/>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300">
                <a:solidFill>
                  <a:schemeClr val="lt1"/>
                </a:solidFill>
                <a:latin typeface="Montserrat"/>
                <a:ea typeface="Montserrat"/>
                <a:cs typeface="Montserrat"/>
                <a:sym typeface="Montserrat"/>
              </a:rPr>
              <a:t>Interrupciones</a:t>
            </a:r>
            <a:endParaRPr b="1" sz="23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300">
              <a:solidFill>
                <a:schemeClr val="lt1"/>
              </a:solidFill>
              <a:latin typeface="Montserrat"/>
              <a:ea typeface="Montserrat"/>
              <a:cs typeface="Montserrat"/>
              <a:sym typeface="Montserrat"/>
            </a:endParaRPr>
          </a:p>
        </p:txBody>
      </p:sp>
      <p:sp>
        <p:nvSpPr>
          <p:cNvPr id="478" name="Google Shape;478;g3bcdda437c1_0_132"/>
          <p:cNvSpPr txBox="1"/>
          <p:nvPr/>
        </p:nvSpPr>
        <p:spPr>
          <a:xfrm>
            <a:off x="507950" y="1113575"/>
            <a:ext cx="80790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222222"/>
                </a:solidFill>
                <a:latin typeface="Montserrat"/>
                <a:ea typeface="Montserrat"/>
                <a:cs typeface="Montserrat"/>
                <a:sym typeface="Montserrat"/>
              </a:rPr>
              <a:t>Los Pods no desaparecen hasta que algo (una persona o un controlador) los destruye o hay problemas de hardware o software que son inevitables.</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p:txBody>
      </p:sp>
      <p:sp>
        <p:nvSpPr>
          <p:cNvPr id="479" name="Google Shape;479;g3bcdda437c1_0_132"/>
          <p:cNvSpPr txBox="1"/>
          <p:nvPr/>
        </p:nvSpPr>
        <p:spPr>
          <a:xfrm>
            <a:off x="652250" y="1944025"/>
            <a:ext cx="7790400" cy="230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222222"/>
                </a:solidFill>
                <a:latin typeface="Montserrat"/>
                <a:ea typeface="Montserrat"/>
                <a:cs typeface="Montserrat"/>
                <a:sym typeface="Montserrat"/>
              </a:rPr>
              <a:t>Algunos ejemplos:</a:t>
            </a:r>
            <a:endParaRPr sz="1300">
              <a:solidFill>
                <a:srgbClr val="222222"/>
              </a:solidFill>
              <a:latin typeface="Montserrat"/>
              <a:ea typeface="Montserrat"/>
              <a:cs typeface="Montserrat"/>
              <a:sym typeface="Montserrat"/>
            </a:endParaRPr>
          </a:p>
          <a:p>
            <a:pPr indent="-311150" lvl="0" marL="457200" rtl="0" algn="l">
              <a:lnSpc>
                <a:spcPct val="115000"/>
              </a:lnSpc>
              <a:spcBef>
                <a:spcPts val="120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Una falla en el hardware de la máquina física del nodo.</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 administrador del clúster borra una VM (instancia) por error.</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El proveedor de la nube o el hipervisor falla y hace desaparecer la VM.</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 kernel panic.</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El nodo desaparece del clúster por un problema de red que lo separa del clúster.</a:t>
            </a:r>
            <a:endParaRPr sz="1300">
              <a:solidFill>
                <a:srgbClr val="222222"/>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222222"/>
              </a:buClr>
              <a:buSzPts val="1300"/>
              <a:buFont typeface="Montserrat"/>
              <a:buChar char="●"/>
            </a:pPr>
            <a:r>
              <a:rPr lang="en-US" sz="1300">
                <a:solidFill>
                  <a:srgbClr val="222222"/>
                </a:solidFill>
                <a:latin typeface="Montserrat"/>
                <a:ea typeface="Montserrat"/>
                <a:cs typeface="Montserrat"/>
                <a:sym typeface="Montserrat"/>
              </a:rPr>
              <a:t>Una remoción del Pod porque el nodo </a:t>
            </a:r>
            <a:r>
              <a:rPr lang="en-US" sz="1300">
                <a:solidFill>
                  <a:srgbClr val="326CE5"/>
                </a:solidFill>
                <a:uFill>
                  <a:noFill/>
                </a:uFill>
                <a:latin typeface="Montserrat"/>
                <a:ea typeface="Montserrat"/>
                <a:cs typeface="Montserrat"/>
                <a:sym typeface="Montserrat"/>
                <a:hlinkClick r:id="rId3">
                  <a:extLst>
                    <a:ext uri="{A12FA001-AC4F-418D-AE19-62706E023703}">
                      <ahyp:hlinkClr val="tx"/>
                    </a:ext>
                  </a:extLst>
                </a:hlinkClick>
              </a:rPr>
              <a:t>no tiene recursos suficientes</a:t>
            </a:r>
            <a:r>
              <a:rPr lang="en-US" sz="1300">
                <a:solidFill>
                  <a:srgbClr val="222222"/>
                </a:solidFill>
                <a:latin typeface="Montserrat"/>
                <a:ea typeface="Montserrat"/>
                <a:cs typeface="Montserrat"/>
                <a:sym typeface="Montserrat"/>
              </a:rPr>
              <a:t>.</a:t>
            </a:r>
            <a:endParaRPr sz="1300">
              <a:solidFill>
                <a:srgbClr val="222222"/>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sp>
        <p:nvSpPr>
          <p:cNvPr id="485" name="Google Shape;485;g3bcdda437c1_0_1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6" name="Google Shape;486;g3bcdda437c1_0_1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800"/>
              </a:spcBef>
              <a:spcAft>
                <a:spcPts val="0"/>
              </a:spcAft>
              <a:buClr>
                <a:schemeClr val="dk1"/>
              </a:buClr>
              <a:buSzPts val="1100"/>
              <a:buFont typeface="Arial"/>
              <a:buNone/>
            </a:pPr>
            <a:r>
              <a:rPr lang="en-US" sz="1700">
                <a:solidFill>
                  <a:schemeClr val="lt1"/>
                </a:solidFill>
                <a:latin typeface="Montserrat"/>
                <a:ea typeface="Montserrat"/>
                <a:cs typeface="Montserrat"/>
                <a:sym typeface="Montserrat"/>
              </a:rPr>
              <a:t>Pod disruption budgets</a:t>
            </a:r>
            <a:endParaRPr sz="1700">
              <a:solidFill>
                <a:schemeClr val="lt1"/>
              </a:solidFill>
              <a:latin typeface="Montserrat"/>
              <a:ea typeface="Montserrat"/>
              <a:cs typeface="Montserrat"/>
              <a:sym typeface="Montserrat"/>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b="1" sz="2300">
              <a:solidFill>
                <a:schemeClr val="lt1"/>
              </a:solidFill>
              <a:latin typeface="Montserrat"/>
              <a:ea typeface="Montserrat"/>
              <a:cs typeface="Montserrat"/>
              <a:sym typeface="Montserrat"/>
            </a:endParaRPr>
          </a:p>
        </p:txBody>
      </p:sp>
      <p:sp>
        <p:nvSpPr>
          <p:cNvPr id="487" name="Google Shape;487;g3bcdda437c1_0_1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488" name="Google Shape;488;g3bcdda437c1_0_156" title="carbon-7.png"/>
          <p:cNvPicPr preferRelativeResize="0"/>
          <p:nvPr/>
        </p:nvPicPr>
        <p:blipFill>
          <a:blip r:embed="rId3">
            <a:alphaModFix/>
          </a:blip>
          <a:stretch>
            <a:fillRect/>
          </a:stretch>
        </p:blipFill>
        <p:spPr>
          <a:xfrm>
            <a:off x="2649513" y="947300"/>
            <a:ext cx="4007676" cy="37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3" name="Shape 493"/>
        <p:cNvGrpSpPr/>
        <p:nvPr/>
      </p:nvGrpSpPr>
      <p:grpSpPr>
        <a:xfrm>
          <a:off x="0" y="0"/>
          <a:ext cx="0" cy="0"/>
          <a:chOff x="0" y="0"/>
          <a:chExt cx="0" cy="0"/>
        </a:xfrm>
      </p:grpSpPr>
      <p:sp>
        <p:nvSpPr>
          <p:cNvPr id="494" name="Google Shape;494;g3bcdda437c1_0_16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5" name="Google Shape;495;g3bcdda437c1_0_16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Container efímero</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496" name="Google Shape;496;g3bcdda437c1_0_16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497" name="Google Shape;497;g3bcdda437c1_0_166"/>
          <p:cNvSpPr txBox="1"/>
          <p:nvPr/>
        </p:nvSpPr>
        <p:spPr>
          <a:xfrm>
            <a:off x="249850" y="978175"/>
            <a:ext cx="8415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Los Containers efímeros se diferencian de otros Containers en que no garantizan ni los recursos ni la ejecución, y en que nunca se reiniciarán automáticamente, de modo que no son aptos para la construcción de aplicaciones. Los Containers efímeros se describen usando la misma </a:t>
            </a:r>
            <a:r>
              <a:rPr lang="en-US" sz="1300">
                <a:solidFill>
                  <a:srgbClr val="326CE5"/>
                </a:solidFill>
                <a:highlight>
                  <a:schemeClr val="lt1"/>
                </a:highlight>
                <a:uFill>
                  <a:noFill/>
                </a:uFill>
                <a:latin typeface="Montserrat"/>
                <a:ea typeface="Montserrat"/>
                <a:cs typeface="Montserrat"/>
                <a:sym typeface="Montserrat"/>
                <a:hlinkClick r:id="rId3">
                  <a:extLst>
                    <a:ext uri="{A12FA001-AC4F-418D-AE19-62706E023703}">
                      <ahyp:hlinkClr val="tx"/>
                    </a:ext>
                  </a:extLst>
                </a:hlinkClick>
              </a:rPr>
              <a:t>ContainerSpec</a:t>
            </a:r>
            <a:r>
              <a:rPr lang="en-US" sz="1300">
                <a:solidFill>
                  <a:schemeClr val="dk1"/>
                </a:solidFill>
                <a:highlight>
                  <a:schemeClr val="lt1"/>
                </a:highlight>
                <a:latin typeface="Montserrat"/>
                <a:ea typeface="Montserrat"/>
                <a:cs typeface="Montserrat"/>
                <a:sym typeface="Montserrat"/>
              </a:rPr>
              <a:t> que los Containers regulares, aunque muchos campos son incompatibles y no están habilitados para los Containers efímeros.</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sp>
        <p:nvSpPr>
          <p:cNvPr id="503" name="Google Shape;503;g3bcdda437c1_0_18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4" name="Google Shape;504;g3bcdda437c1_0_18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40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Container efímero</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05" name="Google Shape;505;g3bcdda437c1_0_18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06" name="Google Shape;506;g3bcdda437c1_0_186" title="carbon-8.png"/>
          <p:cNvPicPr preferRelativeResize="0"/>
          <p:nvPr/>
        </p:nvPicPr>
        <p:blipFill>
          <a:blip r:embed="rId3">
            <a:alphaModFix/>
          </a:blip>
          <a:stretch>
            <a:fillRect/>
          </a:stretch>
        </p:blipFill>
        <p:spPr>
          <a:xfrm>
            <a:off x="2677463" y="883350"/>
            <a:ext cx="3789075" cy="3826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c41ce0a645_0_0"/>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pic>
        <p:nvPicPr>
          <p:cNvPr id="513" name="Google Shape;513;g3c41ce0a645_0_0" title="1770217224836.jpeg"/>
          <p:cNvPicPr preferRelativeResize="0"/>
          <p:nvPr/>
        </p:nvPicPr>
        <p:blipFill>
          <a:blip r:embed="rId3">
            <a:alphaModFix/>
          </a:blip>
          <a:stretch>
            <a:fillRect/>
          </a:stretch>
        </p:blipFill>
        <p:spPr>
          <a:xfrm>
            <a:off x="2142825" y="1013175"/>
            <a:ext cx="4858351" cy="3820876"/>
          </a:xfrm>
          <a:prstGeom prst="rect">
            <a:avLst/>
          </a:prstGeom>
          <a:noFill/>
          <a:ln>
            <a:noFill/>
          </a:ln>
        </p:spPr>
      </p:pic>
      <p:sp>
        <p:nvSpPr>
          <p:cNvPr id="514" name="Google Shape;514;g3c41ce0a645_0_0"/>
          <p:cNvSpPr txBox="1"/>
          <p:nvPr/>
        </p:nvSpPr>
        <p:spPr>
          <a:xfrm>
            <a:off x="328675" y="42314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hlink"/>
                </a:solidFill>
                <a:hlinkClick r:id="rId4"/>
              </a:rPr>
              <a:t>Agenda KCD</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c41ce0a645_0_7"/>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pic>
        <p:nvPicPr>
          <p:cNvPr id="521" name="Google Shape;521;g3c41ce0a645_0_7" title="7.PNG"/>
          <p:cNvPicPr preferRelativeResize="0"/>
          <p:nvPr/>
        </p:nvPicPr>
        <p:blipFill>
          <a:blip r:embed="rId3">
            <a:alphaModFix/>
          </a:blip>
          <a:stretch>
            <a:fillRect/>
          </a:stretch>
        </p:blipFill>
        <p:spPr>
          <a:xfrm>
            <a:off x="2196887" y="972325"/>
            <a:ext cx="4750224" cy="3985925"/>
          </a:xfrm>
          <a:prstGeom prst="rect">
            <a:avLst/>
          </a:prstGeom>
          <a:noFill/>
          <a:ln>
            <a:noFill/>
          </a:ln>
        </p:spPr>
      </p:pic>
      <p:sp>
        <p:nvSpPr>
          <p:cNvPr id="522" name="Google Shape;522;g3c41ce0a645_0_7"/>
          <p:cNvSpPr txBox="1"/>
          <p:nvPr/>
        </p:nvSpPr>
        <p:spPr>
          <a:xfrm>
            <a:off x="328675" y="42314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hlink"/>
                </a:solidFill>
                <a:hlinkClick r:id="rId4"/>
              </a:rPr>
              <a:t>Agenda KCD</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c41ce0a645_0_15"/>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pic>
        <p:nvPicPr>
          <p:cNvPr id="529" name="Google Shape;529;g3c41ce0a645_0_15" title="2.JPG"/>
          <p:cNvPicPr preferRelativeResize="0"/>
          <p:nvPr/>
        </p:nvPicPr>
        <p:blipFill>
          <a:blip r:embed="rId3">
            <a:alphaModFix/>
          </a:blip>
          <a:stretch>
            <a:fillRect/>
          </a:stretch>
        </p:blipFill>
        <p:spPr>
          <a:xfrm>
            <a:off x="2145475" y="988525"/>
            <a:ext cx="4853048" cy="4068300"/>
          </a:xfrm>
          <a:prstGeom prst="rect">
            <a:avLst/>
          </a:prstGeom>
          <a:noFill/>
          <a:ln>
            <a:noFill/>
          </a:ln>
        </p:spPr>
      </p:pic>
      <p:sp>
        <p:nvSpPr>
          <p:cNvPr id="530" name="Google Shape;530;g3c41ce0a645_0_15"/>
          <p:cNvSpPr txBox="1"/>
          <p:nvPr/>
        </p:nvSpPr>
        <p:spPr>
          <a:xfrm>
            <a:off x="328675" y="42314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hlink"/>
                </a:solidFill>
                <a:hlinkClick r:id="rId4"/>
              </a:rPr>
              <a:t>Agenda KCD</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c41ce0a645_0_22"/>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pic>
        <p:nvPicPr>
          <p:cNvPr id="537" name="Google Shape;537;g3c41ce0a645_0_22" title="WhatsApp Image 2026-02-04 at 18.50.12.jpeg"/>
          <p:cNvPicPr preferRelativeResize="0"/>
          <p:nvPr/>
        </p:nvPicPr>
        <p:blipFill>
          <a:blip r:embed="rId3">
            <a:alphaModFix/>
          </a:blip>
          <a:stretch>
            <a:fillRect/>
          </a:stretch>
        </p:blipFill>
        <p:spPr>
          <a:xfrm>
            <a:off x="2841525" y="977800"/>
            <a:ext cx="3118651" cy="3898301"/>
          </a:xfrm>
          <a:prstGeom prst="rect">
            <a:avLst/>
          </a:prstGeom>
          <a:noFill/>
          <a:ln>
            <a:noFill/>
          </a:ln>
        </p:spPr>
      </p:pic>
      <p:sp>
        <p:nvSpPr>
          <p:cNvPr id="538" name="Google Shape;538;g3c41ce0a645_0_22"/>
          <p:cNvSpPr txBox="1"/>
          <p:nvPr/>
        </p:nvSpPr>
        <p:spPr>
          <a:xfrm>
            <a:off x="6359525" y="44297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HackGDL</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c41ce0a645_0_44"/>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sp>
        <p:nvSpPr>
          <p:cNvPr id="545" name="Google Shape;545;g3c41ce0a645_0_44"/>
          <p:cNvSpPr txBox="1"/>
          <p:nvPr/>
        </p:nvSpPr>
        <p:spPr>
          <a:xfrm>
            <a:off x="6359525" y="44297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3"/>
              </a:rPr>
              <a:t>FinOps</a:t>
            </a:r>
            <a:endParaRPr sz="2000"/>
          </a:p>
        </p:txBody>
      </p:sp>
      <p:pic>
        <p:nvPicPr>
          <p:cNvPr id="546" name="Google Shape;546;g3c41ce0a645_0_44"/>
          <p:cNvPicPr preferRelativeResize="0"/>
          <p:nvPr/>
        </p:nvPicPr>
        <p:blipFill>
          <a:blip r:embed="rId4">
            <a:alphaModFix/>
          </a:blip>
          <a:stretch>
            <a:fillRect/>
          </a:stretch>
        </p:blipFill>
        <p:spPr>
          <a:xfrm>
            <a:off x="971363" y="1029625"/>
            <a:ext cx="7201275" cy="335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c35dfe2e1d_0_303"/>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Comunidades</a:t>
            </a:r>
            <a:endParaRPr/>
          </a:p>
        </p:txBody>
      </p:sp>
      <p:pic>
        <p:nvPicPr>
          <p:cNvPr id="327" name="Google Shape;327;g3c35dfe2e1d_0_303" title="Screenshot 2026-02-04 at 6.26.27 a.m..png"/>
          <p:cNvPicPr preferRelativeResize="0"/>
          <p:nvPr/>
        </p:nvPicPr>
        <p:blipFill>
          <a:blip r:embed="rId3">
            <a:alphaModFix/>
          </a:blip>
          <a:stretch>
            <a:fillRect/>
          </a:stretch>
        </p:blipFill>
        <p:spPr>
          <a:xfrm>
            <a:off x="596863" y="922800"/>
            <a:ext cx="7950269" cy="40683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c428d45dfa_2_9"/>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sp>
        <p:nvSpPr>
          <p:cNvPr id="553" name="Google Shape;553;g3c428d45dfa_2_9"/>
          <p:cNvSpPr txBox="1"/>
          <p:nvPr/>
        </p:nvSpPr>
        <p:spPr>
          <a:xfrm>
            <a:off x="6359525" y="44297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3"/>
              </a:rPr>
              <a:t>Don Chambitas</a:t>
            </a:r>
            <a:endParaRPr sz="2000"/>
          </a:p>
        </p:txBody>
      </p:sp>
      <p:pic>
        <p:nvPicPr>
          <p:cNvPr id="554" name="Google Shape;554;g3c428d45dfa_2_9" title="Screenshot 2026-02-05 at 6.28.23 a.m..png"/>
          <p:cNvPicPr preferRelativeResize="0"/>
          <p:nvPr/>
        </p:nvPicPr>
        <p:blipFill>
          <a:blip r:embed="rId4">
            <a:alphaModFix/>
          </a:blip>
          <a:stretch>
            <a:fillRect/>
          </a:stretch>
        </p:blipFill>
        <p:spPr>
          <a:xfrm>
            <a:off x="1272275" y="922800"/>
            <a:ext cx="6599439" cy="335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3c41ce0a645_0_29"/>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KCD GDL 2026</a:t>
            </a:r>
            <a:endParaRPr/>
          </a:p>
        </p:txBody>
      </p:sp>
      <p:pic>
        <p:nvPicPr>
          <p:cNvPr id="561" name="Google Shape;561;g3c41ce0a645_0_29" title="1768417295510-2.jpeg"/>
          <p:cNvPicPr preferRelativeResize="0"/>
          <p:nvPr/>
        </p:nvPicPr>
        <p:blipFill>
          <a:blip r:embed="rId3">
            <a:alphaModFix/>
          </a:blip>
          <a:stretch>
            <a:fillRect/>
          </a:stretch>
        </p:blipFill>
        <p:spPr>
          <a:xfrm>
            <a:off x="2143163" y="898150"/>
            <a:ext cx="4857672" cy="4068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566" name="Shape 566"/>
        <p:cNvGrpSpPr/>
        <p:nvPr/>
      </p:nvGrpSpPr>
      <p:grpSpPr>
        <a:xfrm>
          <a:off x="0" y="0"/>
          <a:ext cx="0" cy="0"/>
          <a:chOff x="0" y="0"/>
          <a:chExt cx="0" cy="0"/>
        </a:xfrm>
      </p:grpSpPr>
      <p:sp>
        <p:nvSpPr>
          <p:cNvPr id="567" name="Google Shape;567;p7"/>
          <p:cNvSpPr/>
          <p:nvPr/>
        </p:nvSpPr>
        <p:spPr>
          <a:xfrm>
            <a:off x="0" y="0"/>
            <a:ext cx="9144000" cy="1152227"/>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8" name="Google Shape;568;p7"/>
          <p:cNvSpPr/>
          <p:nvPr/>
        </p:nvSpPr>
        <p:spPr>
          <a:xfrm>
            <a:off x="507950" y="253901"/>
            <a:ext cx="8290661" cy="3714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5</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Deployments</a:t>
            </a:r>
            <a:endParaRPr i="0" sz="2600" u="none" cap="none" strike="noStrike">
              <a:solidFill>
                <a:schemeClr val="dk1"/>
              </a:solidFill>
              <a:latin typeface="Montserrat"/>
              <a:ea typeface="Montserrat"/>
              <a:cs typeface="Montserrat"/>
              <a:sym typeface="Montserrat"/>
            </a:endParaRPr>
          </a:p>
        </p:txBody>
      </p:sp>
      <p:sp>
        <p:nvSpPr>
          <p:cNvPr id="569" name="Google Shape;569;p7"/>
          <p:cNvSpPr/>
          <p:nvPr/>
        </p:nvSpPr>
        <p:spPr>
          <a:xfrm>
            <a:off x="507950" y="688777"/>
            <a:ext cx="8290661" cy="209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a:t>
            </a:r>
            <a:r>
              <a:rPr lang="en-US">
                <a:solidFill>
                  <a:srgbClr val="AECBFA"/>
                </a:solidFill>
              </a:rPr>
              <a:t>deployment</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570" name="Google Shape;570;p7"/>
          <p:cNvSpPr/>
          <p:nvPr/>
        </p:nvSpPr>
        <p:spPr>
          <a:xfrm>
            <a:off x="507950" y="1533227"/>
            <a:ext cx="8290661" cy="3238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571" name="Google Shape;571;p7"/>
          <p:cNvSpPr/>
          <p:nvPr/>
        </p:nvSpPr>
        <p:spPr>
          <a:xfrm>
            <a:off x="507950" y="2110978"/>
            <a:ext cx="8128099" cy="2234357"/>
          </a:xfrm>
          <a:prstGeom prst="rect">
            <a:avLst/>
          </a:prstGeom>
          <a:noFill/>
          <a:ln>
            <a:noFill/>
          </a:ln>
        </p:spPr>
        <p:txBody>
          <a:bodyPr anchorCtr="0" anchor="t" bIns="0" lIns="158750" spcFirstLastPara="1" rIns="0" wrap="square" tIns="0">
            <a:noAutofit/>
          </a:bodyPr>
          <a:lstStyle/>
          <a:p>
            <a:pPr indent="-330200" lvl="0" marL="457200" rtl="0" algn="l">
              <a:lnSpc>
                <a:spcPct val="150000"/>
              </a:lnSpc>
              <a:spcBef>
                <a:spcPts val="0"/>
              </a:spcBef>
              <a:spcAft>
                <a:spcPts val="0"/>
              </a:spcAft>
              <a:buClr>
                <a:srgbClr val="2E4053"/>
              </a:buClr>
              <a:buSzPts val="1600"/>
              <a:buChar char="•"/>
            </a:pPr>
            <a:r>
              <a:rPr lang="en-US" sz="1600">
                <a:solidFill>
                  <a:srgbClr val="2E4053"/>
                </a:solidFill>
              </a:rPr>
              <a:t>Creación y Gestión de Deployments en K8s</a:t>
            </a:r>
            <a:endParaRPr sz="1600">
              <a:solidFill>
                <a:srgbClr val="2E4053"/>
              </a:solidFill>
            </a:endParaRPr>
          </a:p>
          <a:p>
            <a:pPr indent="-330200" lvl="0" marL="457200" rtl="0" algn="l">
              <a:lnSpc>
                <a:spcPct val="150000"/>
              </a:lnSpc>
              <a:spcBef>
                <a:spcPts val="0"/>
              </a:spcBef>
              <a:spcAft>
                <a:spcPts val="0"/>
              </a:spcAft>
              <a:buClr>
                <a:srgbClr val="2E4053"/>
              </a:buClr>
              <a:buSzPts val="1600"/>
              <a:buChar char="•"/>
            </a:pPr>
            <a:r>
              <a:rPr lang="en-US" sz="1600">
                <a:solidFill>
                  <a:srgbClr val="2E4053"/>
                </a:solidFill>
              </a:rPr>
              <a:t>Rolling Updates y Rollbacks en K8s</a:t>
            </a:r>
            <a:endParaRPr sz="1600">
              <a:solidFill>
                <a:srgbClr val="2E4053"/>
              </a:solidFill>
            </a:endParaRPr>
          </a:p>
          <a:p>
            <a:pPr indent="-330200" lvl="0" marL="457200" rtl="0" algn="l">
              <a:lnSpc>
                <a:spcPct val="150000"/>
              </a:lnSpc>
              <a:spcBef>
                <a:spcPts val="0"/>
              </a:spcBef>
              <a:spcAft>
                <a:spcPts val="0"/>
              </a:spcAft>
              <a:buClr>
                <a:srgbClr val="2E4053"/>
              </a:buClr>
              <a:buSzPts val="1600"/>
              <a:buChar char="•"/>
            </a:pPr>
            <a:r>
              <a:rPr lang="en-US" sz="1600">
                <a:solidFill>
                  <a:srgbClr val="2E4053"/>
                </a:solidFill>
              </a:rPr>
              <a:t>Estrategias de Deployment (Blue-Green/Canary)</a:t>
            </a:r>
            <a:endParaRPr sz="1600">
              <a:solidFill>
                <a:srgbClr val="2E405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6" name="Shape 576"/>
        <p:cNvGrpSpPr/>
        <p:nvPr/>
      </p:nvGrpSpPr>
      <p:grpSpPr>
        <a:xfrm>
          <a:off x="0" y="0"/>
          <a:ext cx="0" cy="0"/>
          <a:chOff x="0" y="0"/>
          <a:chExt cx="0" cy="0"/>
        </a:xfrm>
      </p:grpSpPr>
      <p:sp>
        <p:nvSpPr>
          <p:cNvPr id="577" name="Google Shape;577;g3bcdda437c1_0_20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8" name="Google Shape;578;g3bcdda437c1_0_20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2400">
                <a:solidFill>
                  <a:schemeClr val="lt1"/>
                </a:solidFill>
                <a:latin typeface="Montserrat"/>
                <a:ea typeface="Montserrat"/>
                <a:cs typeface="Montserrat"/>
                <a:sym typeface="Montserrat"/>
              </a:rPr>
              <a:t>Creación y Gestión de Deployments en K8s</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79" name="Google Shape;579;g3bcdda437c1_0_20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580" name="Google Shape;580;g3bcdda437c1_0_206"/>
          <p:cNvSpPr txBox="1"/>
          <p:nvPr/>
        </p:nvSpPr>
        <p:spPr>
          <a:xfrm>
            <a:off x="265450" y="1212400"/>
            <a:ext cx="84150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1C1E21"/>
                </a:solidFill>
                <a:highlight>
                  <a:schemeClr val="lt1"/>
                </a:highlight>
                <a:latin typeface="Montserrat"/>
                <a:ea typeface="Montserrat"/>
                <a:cs typeface="Montserrat"/>
                <a:sym typeface="Montserrat"/>
              </a:rPr>
              <a:t>Los </a:t>
            </a:r>
            <a:r>
              <a:rPr lang="en-US" sz="1300">
                <a:solidFill>
                  <a:schemeClr val="hlink"/>
                </a:solidFill>
                <a:highlight>
                  <a:schemeClr val="lt1"/>
                </a:highlight>
                <a:uFill>
                  <a:noFill/>
                </a:uFill>
                <a:latin typeface="Montserrat"/>
                <a:ea typeface="Montserrat"/>
                <a:cs typeface="Montserrat"/>
                <a:sym typeface="Montserrat"/>
                <a:hlinkClick r:id="rId3"/>
              </a:rPr>
              <a:t>deployments</a:t>
            </a:r>
            <a:r>
              <a:rPr lang="en-US" sz="1300">
                <a:solidFill>
                  <a:srgbClr val="1C1E21"/>
                </a:solidFill>
                <a:highlight>
                  <a:schemeClr val="lt1"/>
                </a:highlight>
                <a:latin typeface="Montserrat"/>
                <a:ea typeface="Montserrat"/>
                <a:cs typeface="Montserrat"/>
                <a:sym typeface="Montserrat"/>
              </a:rPr>
              <a:t> son elementos de configuración que permiten la creación de una aplicación de una sola instancia.</a:t>
            </a:r>
            <a:endParaRPr sz="1300">
              <a:solidFill>
                <a:srgbClr val="1C1E21"/>
              </a:solidFill>
              <a:highlight>
                <a:schemeClr val="lt1"/>
              </a:highlight>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rPr lang="en-US" sz="1300">
                <a:solidFill>
                  <a:srgbClr val="1C1E21"/>
                </a:solidFill>
                <a:highlight>
                  <a:schemeClr val="lt1"/>
                </a:highlight>
                <a:latin typeface="Montserrat"/>
                <a:ea typeface="Montserrat"/>
                <a:cs typeface="Montserrat"/>
                <a:sym typeface="Montserrat"/>
              </a:rPr>
              <a:t>El deployment gestiona uno o varios objetos replicaset y estos a su vez gestionan uno o más pods.</a:t>
            </a:r>
            <a:endParaRPr sz="1300">
              <a:solidFill>
                <a:srgbClr val="1C1E2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1200"/>
              </a:spcAft>
              <a:buNone/>
            </a:pPr>
            <a:r>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5" name="Shape 585"/>
        <p:cNvGrpSpPr/>
        <p:nvPr/>
      </p:nvGrpSpPr>
      <p:grpSpPr>
        <a:xfrm>
          <a:off x="0" y="0"/>
          <a:ext cx="0" cy="0"/>
          <a:chOff x="0" y="0"/>
          <a:chExt cx="0" cy="0"/>
        </a:xfrm>
      </p:grpSpPr>
      <p:sp>
        <p:nvSpPr>
          <p:cNvPr id="586" name="Google Shape;586;g3bcdda437c1_0_23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87" name="Google Shape;587;g3bcdda437c1_0_23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2400">
                <a:solidFill>
                  <a:schemeClr val="lt1"/>
                </a:solidFill>
                <a:latin typeface="Montserrat"/>
                <a:ea typeface="Montserrat"/>
                <a:cs typeface="Montserrat"/>
                <a:sym typeface="Montserrat"/>
              </a:rPr>
              <a:t>Creación y Gestión de Deployments en K8s</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88" name="Google Shape;588;g3bcdda437c1_0_23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89" name="Google Shape;589;g3bcdda437c1_0_231"/>
          <p:cNvPicPr preferRelativeResize="0"/>
          <p:nvPr/>
        </p:nvPicPr>
        <p:blipFill>
          <a:blip r:embed="rId3">
            <a:alphaModFix/>
          </a:blip>
          <a:stretch>
            <a:fillRect/>
          </a:stretch>
        </p:blipFill>
        <p:spPr>
          <a:xfrm>
            <a:off x="1333075" y="1087825"/>
            <a:ext cx="6428749" cy="3270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4" name="Shape 594"/>
        <p:cNvGrpSpPr/>
        <p:nvPr/>
      </p:nvGrpSpPr>
      <p:grpSpPr>
        <a:xfrm>
          <a:off x="0" y="0"/>
          <a:ext cx="0" cy="0"/>
          <a:chOff x="0" y="0"/>
          <a:chExt cx="0" cy="0"/>
        </a:xfrm>
      </p:grpSpPr>
      <p:sp>
        <p:nvSpPr>
          <p:cNvPr id="595" name="Google Shape;595;g3bcdda437c1_0_244"/>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6" name="Google Shape;596;g3bcdda437c1_0_244"/>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Rolling Updates y Rollbacks en K8s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597" name="Google Shape;597;g3bcdda437c1_0_244"/>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598" name="Google Shape;598;g3bcdda437c1_0_244"/>
          <p:cNvPicPr preferRelativeResize="0"/>
          <p:nvPr/>
        </p:nvPicPr>
        <p:blipFill>
          <a:blip r:embed="rId3">
            <a:alphaModFix/>
          </a:blip>
          <a:stretch>
            <a:fillRect/>
          </a:stretch>
        </p:blipFill>
        <p:spPr>
          <a:xfrm>
            <a:off x="1072151" y="1091650"/>
            <a:ext cx="7162399" cy="32909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3" name="Shape 603"/>
        <p:cNvGrpSpPr/>
        <p:nvPr/>
      </p:nvGrpSpPr>
      <p:grpSpPr>
        <a:xfrm>
          <a:off x="0" y="0"/>
          <a:ext cx="0" cy="0"/>
          <a:chOff x="0" y="0"/>
          <a:chExt cx="0" cy="0"/>
        </a:xfrm>
      </p:grpSpPr>
      <p:sp>
        <p:nvSpPr>
          <p:cNvPr id="604" name="Google Shape;604;g3bcdda437c1_0_2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05" name="Google Shape;605;g3bcdda437c1_0_2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Rolling Updates y Rollbacks en K8s</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06" name="Google Shape;606;g3bcdda437c1_0_2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07" name="Google Shape;607;g3bcdda437c1_0_256"/>
          <p:cNvSpPr txBox="1"/>
          <p:nvPr/>
        </p:nvSpPr>
        <p:spPr>
          <a:xfrm>
            <a:off x="265450" y="1212400"/>
            <a:ext cx="8415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Un rollback en Kubernetes (k8s) es el proceso de revertir un Deployment a una versión anterior estable, utilizado cuando una actualización nueva falla o </a:t>
            </a:r>
            <a:r>
              <a:rPr lang="en-US" sz="1300">
                <a:solidFill>
                  <a:schemeClr val="dk1"/>
                </a:solidFill>
                <a:highlight>
                  <a:schemeClr val="lt1"/>
                </a:highlight>
                <a:latin typeface="Montserrat"/>
                <a:ea typeface="Montserrat"/>
                <a:cs typeface="Montserrat"/>
                <a:sym typeface="Montserrat"/>
              </a:rPr>
              <a:t>generar</a:t>
            </a:r>
            <a:r>
              <a:rPr lang="en-US" sz="1300">
                <a:solidFill>
                  <a:schemeClr val="dk1"/>
                </a:solidFill>
                <a:highlight>
                  <a:schemeClr val="lt1"/>
                </a:highlight>
                <a:latin typeface="Montserrat"/>
                <a:ea typeface="Montserrat"/>
                <a:cs typeface="Montserrat"/>
                <a:sym typeface="Montserrat"/>
              </a:rPr>
              <a:t> errores. Se ejecuta principalmente con el comando kubectl rollout undo, permitiendo restaurar la configuración, imágenes y estado previos de los pods rápidamente.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2" name="Shape 612"/>
        <p:cNvGrpSpPr/>
        <p:nvPr/>
      </p:nvGrpSpPr>
      <p:grpSpPr>
        <a:xfrm>
          <a:off x="0" y="0"/>
          <a:ext cx="0" cy="0"/>
          <a:chOff x="0" y="0"/>
          <a:chExt cx="0" cy="0"/>
        </a:xfrm>
      </p:grpSpPr>
      <p:sp>
        <p:nvSpPr>
          <p:cNvPr id="613" name="Google Shape;613;g3bcdda437c1_0_26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4" name="Google Shape;614;g3bcdda437c1_0_26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1600">
                <a:solidFill>
                  <a:schemeClr val="lt1"/>
                </a:solidFill>
                <a:latin typeface="Montserrat"/>
                <a:ea typeface="Montserrat"/>
                <a:cs typeface="Montserrat"/>
                <a:sym typeface="Montserrat"/>
              </a:rPr>
              <a:t>Estrategias de Deployment (Blue-Green/Canary)</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15" name="Google Shape;615;g3bcdda437c1_0_26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616" name="Google Shape;616;g3bcdda437c1_0_266"/>
          <p:cNvPicPr preferRelativeResize="0"/>
          <p:nvPr/>
        </p:nvPicPr>
        <p:blipFill>
          <a:blip r:embed="rId3">
            <a:alphaModFix/>
          </a:blip>
          <a:stretch>
            <a:fillRect/>
          </a:stretch>
        </p:blipFill>
        <p:spPr>
          <a:xfrm>
            <a:off x="2412038" y="1247775"/>
            <a:ext cx="4270828" cy="25253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1" name="Shape 621"/>
        <p:cNvGrpSpPr/>
        <p:nvPr/>
      </p:nvGrpSpPr>
      <p:grpSpPr>
        <a:xfrm>
          <a:off x="0" y="0"/>
          <a:ext cx="0" cy="0"/>
          <a:chOff x="0" y="0"/>
          <a:chExt cx="0" cy="0"/>
        </a:xfrm>
      </p:grpSpPr>
      <p:sp>
        <p:nvSpPr>
          <p:cNvPr id="622" name="Google Shape;622;g3bcdda437c1_0_27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23" name="Google Shape;623;g3bcdda437c1_0_27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Estrategias de Deployment (Blue-Green/Canary)</a:t>
            </a:r>
            <a:endParaRPr sz="16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pic>
        <p:nvPicPr>
          <p:cNvPr id="624" name="Google Shape;624;g3bcdda437c1_0_277"/>
          <p:cNvPicPr preferRelativeResize="0"/>
          <p:nvPr/>
        </p:nvPicPr>
        <p:blipFill>
          <a:blip r:embed="rId3">
            <a:alphaModFix/>
          </a:blip>
          <a:stretch>
            <a:fillRect/>
          </a:stretch>
        </p:blipFill>
        <p:spPr>
          <a:xfrm>
            <a:off x="1843941" y="873775"/>
            <a:ext cx="5407025" cy="3846875"/>
          </a:xfrm>
          <a:prstGeom prst="rect">
            <a:avLst/>
          </a:prstGeom>
          <a:noFill/>
          <a:ln>
            <a:noFill/>
          </a:ln>
        </p:spPr>
      </p:pic>
      <p:sp>
        <p:nvSpPr>
          <p:cNvPr id="625" name="Google Shape;625;g3bcdda437c1_0_277"/>
          <p:cNvSpPr txBox="1"/>
          <p:nvPr/>
        </p:nvSpPr>
        <p:spPr>
          <a:xfrm>
            <a:off x="2705896" y="1181233"/>
            <a:ext cx="1595700" cy="1595700"/>
          </a:xfrm>
          <a:prstGeom prst="rect">
            <a:avLst/>
          </a:prstGeom>
          <a:noFill/>
          <a:ln>
            <a:noFill/>
          </a:ln>
        </p:spPr>
        <p:txBody>
          <a:bodyPr anchorCtr="0" anchor="ctr" bIns="48625" lIns="48625" spcFirstLastPara="1" rIns="48625" wrap="square" tIns="48625">
            <a:noAutofit/>
          </a:bodyPr>
          <a:lstStyle/>
          <a:p>
            <a:pPr indent="0" lvl="0" marL="0" rtl="0" algn="l">
              <a:lnSpc>
                <a:spcPct val="115000"/>
              </a:lnSpc>
              <a:spcBef>
                <a:spcPts val="0"/>
              </a:spcBef>
              <a:spcAft>
                <a:spcPts val="0"/>
              </a:spcAft>
              <a:buNone/>
            </a:pPr>
            <a:r>
              <a:t/>
            </a:r>
            <a:endParaRPr sz="744"/>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630" name="Shape 630"/>
        <p:cNvGrpSpPr/>
        <p:nvPr/>
      </p:nvGrpSpPr>
      <p:grpSpPr>
        <a:xfrm>
          <a:off x="0" y="0"/>
          <a:ext cx="0" cy="0"/>
          <a:chOff x="0" y="0"/>
          <a:chExt cx="0" cy="0"/>
        </a:xfrm>
      </p:grpSpPr>
      <p:sp>
        <p:nvSpPr>
          <p:cNvPr id="631" name="Google Shape;631;g3bcdda437c1_0_29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32" name="Google Shape;632;g3bcdda437c1_0_29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6</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Services</a:t>
            </a:r>
            <a:endParaRPr i="0" sz="2600" u="none" cap="none" strike="noStrike">
              <a:solidFill>
                <a:schemeClr val="dk1"/>
              </a:solidFill>
              <a:latin typeface="Montserrat"/>
              <a:ea typeface="Montserrat"/>
              <a:cs typeface="Montserrat"/>
              <a:sym typeface="Montserrat"/>
            </a:endParaRPr>
          </a:p>
        </p:txBody>
      </p:sp>
      <p:sp>
        <p:nvSpPr>
          <p:cNvPr id="633" name="Google Shape;633;g3bcdda437c1_0_29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Servicio</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634" name="Google Shape;634;g3bcdda437c1_0_290"/>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635" name="Google Shape;635;g3bcdda437c1_0_290"/>
          <p:cNvSpPr/>
          <p:nvPr/>
        </p:nvSpPr>
        <p:spPr>
          <a:xfrm>
            <a:off x="507950" y="2110978"/>
            <a:ext cx="8128200" cy="2234400"/>
          </a:xfrm>
          <a:prstGeom prst="rect">
            <a:avLst/>
          </a:prstGeom>
          <a:noFill/>
          <a:ln>
            <a:noFill/>
          </a:ln>
        </p:spPr>
        <p:txBody>
          <a:bodyPr anchorCtr="0" anchor="t" bIns="0" lIns="158750" spcFirstLastPara="1" rIns="0" wrap="square" tIns="0">
            <a:noAutofit/>
          </a:bodyPr>
          <a:lstStyle/>
          <a:p>
            <a:pPr indent="-330200" lvl="0" marL="457200" rtl="0" algn="l">
              <a:lnSpc>
                <a:spcPct val="115000"/>
              </a:lnSpc>
              <a:spcBef>
                <a:spcPts val="0"/>
              </a:spcBef>
              <a:spcAft>
                <a:spcPts val="0"/>
              </a:spcAft>
              <a:buClr>
                <a:srgbClr val="2E4053"/>
              </a:buClr>
              <a:buSzPts val="1600"/>
              <a:buChar char="•"/>
            </a:pPr>
            <a:r>
              <a:rPr lang="en-US" sz="1600">
                <a:solidFill>
                  <a:srgbClr val="2E4053"/>
                </a:solidFill>
              </a:rPr>
              <a:t>Networking en Kubernetes</a:t>
            </a:r>
            <a:endParaRPr sz="1600">
              <a:solidFill>
                <a:srgbClr val="2E4053"/>
              </a:solidFill>
            </a:endParaRPr>
          </a:p>
          <a:p>
            <a:pPr indent="-330200" lvl="0" marL="457200" rtl="0" algn="l">
              <a:lnSpc>
                <a:spcPct val="115000"/>
              </a:lnSpc>
              <a:spcBef>
                <a:spcPts val="0"/>
              </a:spcBef>
              <a:spcAft>
                <a:spcPts val="0"/>
              </a:spcAft>
              <a:buClr>
                <a:srgbClr val="2E4053"/>
              </a:buClr>
              <a:buSzPts val="1600"/>
              <a:buChar char="•"/>
            </a:pPr>
            <a:r>
              <a:rPr lang="en-US" sz="1600">
                <a:solidFill>
                  <a:srgbClr val="2E4053"/>
                </a:solidFill>
              </a:rPr>
              <a:t>Tipos de Services en Kubernetes</a:t>
            </a:r>
            <a:endParaRPr sz="1600">
              <a:solidFill>
                <a:srgbClr val="2E4053"/>
              </a:solidFill>
            </a:endParaRPr>
          </a:p>
          <a:p>
            <a:pPr indent="-330200" lvl="0" marL="457200" rtl="0" algn="l">
              <a:lnSpc>
                <a:spcPct val="115000"/>
              </a:lnSpc>
              <a:spcBef>
                <a:spcPts val="0"/>
              </a:spcBef>
              <a:spcAft>
                <a:spcPts val="0"/>
              </a:spcAft>
              <a:buClr>
                <a:srgbClr val="2E4053"/>
              </a:buClr>
              <a:buSzPts val="1600"/>
              <a:buChar char="•"/>
            </a:pPr>
            <a:r>
              <a:rPr lang="en-US" sz="1600">
                <a:solidFill>
                  <a:srgbClr val="2E4053"/>
                </a:solidFill>
              </a:rPr>
              <a:t>Ingress Networking</a:t>
            </a:r>
            <a:endParaRPr sz="1600">
              <a:solidFill>
                <a:srgbClr val="2E405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c30fc964eb_0_16"/>
          <p:cNvSpPr txBox="1"/>
          <p:nvPr>
            <p:ph type="title"/>
          </p:nvPr>
        </p:nvSpPr>
        <p:spPr>
          <a:xfrm>
            <a:off x="462450" y="81900"/>
            <a:ext cx="8219100" cy="688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600"/>
              <a:buNone/>
            </a:pPr>
            <a:r>
              <a:rPr lang="en-US"/>
              <a:t>Repaso</a:t>
            </a:r>
            <a:endParaRPr/>
          </a:p>
        </p:txBody>
      </p:sp>
      <p:pic>
        <p:nvPicPr>
          <p:cNvPr id="334" name="Google Shape;334;g3c30fc964eb_0_16"/>
          <p:cNvPicPr preferRelativeResize="0"/>
          <p:nvPr/>
        </p:nvPicPr>
        <p:blipFill>
          <a:blip r:embed="rId3">
            <a:alphaModFix/>
          </a:blip>
          <a:stretch>
            <a:fillRect/>
          </a:stretch>
        </p:blipFill>
        <p:spPr>
          <a:xfrm>
            <a:off x="1204100" y="1161075"/>
            <a:ext cx="7100795" cy="35261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0" name="Shape 640"/>
        <p:cNvGrpSpPr/>
        <p:nvPr/>
      </p:nvGrpSpPr>
      <p:grpSpPr>
        <a:xfrm>
          <a:off x="0" y="0"/>
          <a:ext cx="0" cy="0"/>
          <a:chOff x="0" y="0"/>
          <a:chExt cx="0" cy="0"/>
        </a:xfrm>
      </p:grpSpPr>
      <p:sp>
        <p:nvSpPr>
          <p:cNvPr id="641" name="Google Shape;641;g3bcdda437c1_0_30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42" name="Google Shape;642;g3bcdda437c1_0_30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latin typeface="Montserrat"/>
                <a:ea typeface="Montserrat"/>
                <a:cs typeface="Montserrat"/>
                <a:sym typeface="Montserrat"/>
              </a:rPr>
              <a:t>Networking en Kubernetes</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43" name="Google Shape;643;g3bcdda437c1_0_30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644" name="Google Shape;644;g3bcdda437c1_0_301"/>
          <p:cNvPicPr preferRelativeResize="0"/>
          <p:nvPr/>
        </p:nvPicPr>
        <p:blipFill>
          <a:blip r:embed="rId3">
            <a:alphaModFix/>
          </a:blip>
          <a:stretch>
            <a:fillRect/>
          </a:stretch>
        </p:blipFill>
        <p:spPr>
          <a:xfrm>
            <a:off x="1599425" y="853849"/>
            <a:ext cx="6107849" cy="4176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9" name="Shape 649"/>
        <p:cNvGrpSpPr/>
        <p:nvPr/>
      </p:nvGrpSpPr>
      <p:grpSpPr>
        <a:xfrm>
          <a:off x="0" y="0"/>
          <a:ext cx="0" cy="0"/>
          <a:chOff x="0" y="0"/>
          <a:chExt cx="0" cy="0"/>
        </a:xfrm>
      </p:grpSpPr>
      <p:sp>
        <p:nvSpPr>
          <p:cNvPr id="650" name="Google Shape;650;g3bcdda437c1_0_30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51" name="Google Shape;651;g3bcdda437c1_0_30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Arial"/>
              <a:buNone/>
            </a:pPr>
            <a:r>
              <a:rPr lang="en-US" sz="1600">
                <a:solidFill>
                  <a:schemeClr val="lt1"/>
                </a:solidFill>
                <a:latin typeface="Montserrat"/>
                <a:ea typeface="Montserrat"/>
                <a:cs typeface="Montserrat"/>
                <a:sym typeface="Montserrat"/>
              </a:rPr>
              <a:t>CNI</a:t>
            </a:r>
            <a:endParaRPr sz="2400">
              <a:solidFill>
                <a:schemeClr val="lt1"/>
              </a:solidFill>
              <a:latin typeface="Montserrat"/>
              <a:ea typeface="Montserrat"/>
              <a:cs typeface="Montserrat"/>
              <a:sym typeface="Montserrat"/>
            </a:endParaRPr>
          </a:p>
        </p:txBody>
      </p:sp>
      <p:sp>
        <p:nvSpPr>
          <p:cNvPr id="652" name="Google Shape;652;g3bcdda437c1_0_309"/>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53" name="Google Shape;653;g3bcdda437c1_0_309"/>
          <p:cNvSpPr txBox="1"/>
          <p:nvPr/>
        </p:nvSpPr>
        <p:spPr>
          <a:xfrm>
            <a:off x="265450" y="1212400"/>
            <a:ext cx="84150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La red de pods dentro de Kubernetes se conecta a través de la interfaz de red de contenedores (CNI).</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Funciona como una interfaz entre el tiempo de ejecución del contenedor y un complemento de implementación de red.</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Proyecto CNCF</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US" sz="1300">
                <a:solidFill>
                  <a:schemeClr val="dk1"/>
                </a:solidFill>
                <a:highlight>
                  <a:schemeClr val="lt1"/>
                </a:highlight>
                <a:latin typeface="Montserrat"/>
                <a:ea typeface="Montserrat"/>
                <a:cs typeface="Montserrat"/>
                <a:sym typeface="Montserrat"/>
              </a:rPr>
              <a:t>Utiliza un esquema JSON sencillo.</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1200"/>
              </a:spcAft>
              <a:buNone/>
            </a:pPr>
            <a:r>
              <a:t/>
            </a:r>
            <a:endParaRPr sz="13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8" name="Shape 658"/>
        <p:cNvGrpSpPr/>
        <p:nvPr/>
      </p:nvGrpSpPr>
      <p:grpSpPr>
        <a:xfrm>
          <a:off x="0" y="0"/>
          <a:ext cx="0" cy="0"/>
          <a:chOff x="0" y="0"/>
          <a:chExt cx="0" cy="0"/>
        </a:xfrm>
      </p:grpSpPr>
      <p:sp>
        <p:nvSpPr>
          <p:cNvPr id="659" name="Google Shape;659;g3bcdda437c1_0_317"/>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60" name="Google Shape;660;g3bcdda437c1_0_317"/>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61" name="Google Shape;661;g3bcdda437c1_0_317"/>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62" name="Google Shape;662;g3bcdda437c1_0_317"/>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ClusterIP</a:t>
            </a:r>
            <a:endParaRPr b="1" sz="1300">
              <a:solidFill>
                <a:schemeClr val="dk1"/>
              </a:solidFill>
              <a:highlight>
                <a:schemeClr val="lt1"/>
              </a:highlight>
              <a:latin typeface="Montserrat"/>
              <a:ea typeface="Montserrat"/>
              <a:cs typeface="Montserrat"/>
              <a:sym typeface="Montserrat"/>
            </a:endParaRPr>
          </a:p>
        </p:txBody>
      </p:sp>
      <p:pic>
        <p:nvPicPr>
          <p:cNvPr id="663" name="Google Shape;663;g3bcdda437c1_0_317"/>
          <p:cNvPicPr preferRelativeResize="0"/>
          <p:nvPr/>
        </p:nvPicPr>
        <p:blipFill>
          <a:blip r:embed="rId3">
            <a:alphaModFix/>
          </a:blip>
          <a:stretch>
            <a:fillRect/>
          </a:stretch>
        </p:blipFill>
        <p:spPr>
          <a:xfrm>
            <a:off x="2973349" y="1308300"/>
            <a:ext cx="3221950" cy="3587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8" name="Shape 668"/>
        <p:cNvGrpSpPr/>
        <p:nvPr/>
      </p:nvGrpSpPr>
      <p:grpSpPr>
        <a:xfrm>
          <a:off x="0" y="0"/>
          <a:ext cx="0" cy="0"/>
          <a:chOff x="0" y="0"/>
          <a:chExt cx="0" cy="0"/>
        </a:xfrm>
      </p:grpSpPr>
      <p:sp>
        <p:nvSpPr>
          <p:cNvPr id="669" name="Google Shape;669;g3bcdda437c1_0_33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70" name="Google Shape;670;g3bcdda437c1_0_33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400"/>
              <a:buFont typeface="Arial"/>
              <a:buNone/>
            </a:pPr>
            <a:r>
              <a:t/>
            </a:r>
            <a:endParaRPr sz="1600">
              <a:solidFill>
                <a:schemeClr val="lt1"/>
              </a:solidFill>
            </a:endParaRPr>
          </a:p>
        </p:txBody>
      </p:sp>
      <p:sp>
        <p:nvSpPr>
          <p:cNvPr id="671" name="Google Shape;671;g3bcdda437c1_0_33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72" name="Google Shape;672;g3bcdda437c1_0_336"/>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NodePort</a:t>
            </a:r>
            <a:endParaRPr b="1" sz="1300">
              <a:solidFill>
                <a:schemeClr val="dk1"/>
              </a:solidFill>
              <a:highlight>
                <a:schemeClr val="lt1"/>
              </a:highlight>
              <a:latin typeface="Montserrat"/>
              <a:ea typeface="Montserrat"/>
              <a:cs typeface="Montserrat"/>
              <a:sym typeface="Montserrat"/>
            </a:endParaRPr>
          </a:p>
        </p:txBody>
      </p:sp>
      <p:pic>
        <p:nvPicPr>
          <p:cNvPr id="673" name="Google Shape;673;g3bcdda437c1_0_336"/>
          <p:cNvPicPr preferRelativeResize="0"/>
          <p:nvPr/>
        </p:nvPicPr>
        <p:blipFill>
          <a:blip r:embed="rId3">
            <a:alphaModFix/>
          </a:blip>
          <a:stretch>
            <a:fillRect/>
          </a:stretch>
        </p:blipFill>
        <p:spPr>
          <a:xfrm>
            <a:off x="3013188" y="1308300"/>
            <a:ext cx="3117625" cy="355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8" name="Shape 678"/>
        <p:cNvGrpSpPr/>
        <p:nvPr/>
      </p:nvGrpSpPr>
      <p:grpSpPr>
        <a:xfrm>
          <a:off x="0" y="0"/>
          <a:ext cx="0" cy="0"/>
          <a:chOff x="0" y="0"/>
          <a:chExt cx="0" cy="0"/>
        </a:xfrm>
      </p:grpSpPr>
      <p:sp>
        <p:nvSpPr>
          <p:cNvPr id="679" name="Google Shape;679;g3bcdda437c1_0_34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80" name="Google Shape;680;g3bcdda437c1_0_34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00"/>
              <a:buFont typeface="Arial"/>
              <a:buNone/>
            </a:pPr>
            <a:r>
              <a:rPr lang="en-US" sz="1600">
                <a:solidFill>
                  <a:schemeClr val="lt1"/>
                </a:solidFill>
                <a:latin typeface="Montserrat"/>
                <a:ea typeface="Montserrat"/>
                <a:cs typeface="Montserrat"/>
                <a:sym typeface="Montserrat"/>
              </a:rPr>
              <a:t>Tipos de Servicios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Clr>
                <a:schemeClr val="dk1"/>
              </a:buClr>
              <a:buSzPts val="1100"/>
              <a:buFont typeface="Arial"/>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Clr>
                <a:srgbClr val="FFFFFF"/>
              </a:buClr>
              <a:buSzPts val="2400"/>
              <a:buFont typeface="Arial"/>
              <a:buNone/>
            </a:pPr>
            <a:r>
              <a:t/>
            </a:r>
            <a:endParaRPr sz="2400">
              <a:solidFill>
                <a:schemeClr val="lt1"/>
              </a:solidFill>
              <a:latin typeface="Montserrat"/>
              <a:ea typeface="Montserrat"/>
              <a:cs typeface="Montserrat"/>
              <a:sym typeface="Montserrat"/>
            </a:endParaRPr>
          </a:p>
        </p:txBody>
      </p:sp>
      <p:sp>
        <p:nvSpPr>
          <p:cNvPr id="681" name="Google Shape;681;g3bcdda437c1_0_34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82" name="Google Shape;682;g3bcdda437c1_0_346"/>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300">
                <a:solidFill>
                  <a:schemeClr val="dk1"/>
                </a:solidFill>
                <a:highlight>
                  <a:schemeClr val="lt1"/>
                </a:highlight>
                <a:latin typeface="Montserrat"/>
                <a:ea typeface="Montserrat"/>
                <a:cs typeface="Montserrat"/>
                <a:sym typeface="Montserrat"/>
              </a:rPr>
              <a:t>LoadBalancer</a:t>
            </a:r>
            <a:endParaRPr b="1" sz="1300">
              <a:solidFill>
                <a:schemeClr val="dk1"/>
              </a:solidFill>
              <a:highlight>
                <a:schemeClr val="lt1"/>
              </a:highlight>
              <a:latin typeface="Montserrat"/>
              <a:ea typeface="Montserrat"/>
              <a:cs typeface="Montserrat"/>
              <a:sym typeface="Montserrat"/>
            </a:endParaRPr>
          </a:p>
        </p:txBody>
      </p:sp>
      <p:pic>
        <p:nvPicPr>
          <p:cNvPr id="683" name="Google Shape;683;g3bcdda437c1_0_346"/>
          <p:cNvPicPr preferRelativeResize="0"/>
          <p:nvPr/>
        </p:nvPicPr>
        <p:blipFill>
          <a:blip r:embed="rId3">
            <a:alphaModFix/>
          </a:blip>
          <a:stretch>
            <a:fillRect/>
          </a:stretch>
        </p:blipFill>
        <p:spPr>
          <a:xfrm>
            <a:off x="2939013" y="1269550"/>
            <a:ext cx="3265974" cy="36278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8" name="Shape 688"/>
        <p:cNvGrpSpPr/>
        <p:nvPr/>
      </p:nvGrpSpPr>
      <p:grpSpPr>
        <a:xfrm>
          <a:off x="0" y="0"/>
          <a:ext cx="0" cy="0"/>
          <a:chOff x="0" y="0"/>
          <a:chExt cx="0" cy="0"/>
        </a:xfrm>
      </p:grpSpPr>
      <p:sp>
        <p:nvSpPr>
          <p:cNvPr id="689" name="Google Shape;689;g3bcdda437c1_0_35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90" name="Google Shape;690;g3bcdda437c1_0_35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Ingress Networking</a:t>
            </a:r>
            <a:endParaRPr sz="1600">
              <a:solidFill>
                <a:schemeClr val="lt1"/>
              </a:solidFill>
            </a:endParaRPr>
          </a:p>
          <a:p>
            <a:pPr indent="0" lvl="0" marL="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p:txBody>
      </p:sp>
      <p:sp>
        <p:nvSpPr>
          <p:cNvPr id="691" name="Google Shape;691;g3bcdda437c1_0_356"/>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692" name="Google Shape;692;g3bcdda437c1_0_356"/>
          <p:cNvSpPr txBox="1"/>
          <p:nvPr/>
        </p:nvSpPr>
        <p:spPr>
          <a:xfrm>
            <a:off x="265450" y="1212400"/>
            <a:ext cx="8415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300">
                <a:solidFill>
                  <a:schemeClr val="dk1"/>
                </a:solidFill>
                <a:highlight>
                  <a:schemeClr val="lt1"/>
                </a:highlight>
                <a:latin typeface="Montserrat"/>
                <a:ea typeface="Montserrat"/>
                <a:cs typeface="Montserrat"/>
                <a:sym typeface="Montserrat"/>
              </a:rPr>
              <a:t>Kubernetes Ingress actúa de forma similar a un LoadBalancer, pero es un recurso que existe dentro del propio clúster de Kubernetes. Puede actuar como punto de entrada único para el tráfico externo y enrutar el tráfico a los servicios adecuados en función de la ruta de la URL. </a:t>
            </a:r>
            <a:endParaRPr sz="1300">
              <a:solidFill>
                <a:schemeClr val="dk1"/>
              </a:solidFill>
              <a:highlight>
                <a:schemeClr val="lt1"/>
              </a:highlight>
              <a:latin typeface="Montserrat"/>
              <a:ea typeface="Montserrat"/>
              <a:cs typeface="Montserrat"/>
              <a:sym typeface="Montserrat"/>
            </a:endParaRPr>
          </a:p>
        </p:txBody>
      </p:sp>
      <p:pic>
        <p:nvPicPr>
          <p:cNvPr id="693" name="Google Shape;693;g3bcdda437c1_0_356"/>
          <p:cNvPicPr preferRelativeResize="0"/>
          <p:nvPr/>
        </p:nvPicPr>
        <p:blipFill>
          <a:blip r:embed="rId3">
            <a:alphaModFix/>
          </a:blip>
          <a:stretch>
            <a:fillRect/>
          </a:stretch>
        </p:blipFill>
        <p:spPr>
          <a:xfrm>
            <a:off x="897938" y="2247125"/>
            <a:ext cx="7510816" cy="25253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8" name="Shape 698"/>
        <p:cNvGrpSpPr/>
        <p:nvPr/>
      </p:nvGrpSpPr>
      <p:grpSpPr>
        <a:xfrm>
          <a:off x="0" y="0"/>
          <a:ext cx="0" cy="0"/>
          <a:chOff x="0" y="0"/>
          <a:chExt cx="0" cy="0"/>
        </a:xfrm>
      </p:grpSpPr>
      <p:sp>
        <p:nvSpPr>
          <p:cNvPr id="699" name="Google Shape;699;g3bcdda437c1_0_369"/>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00" name="Google Shape;700;g3bcdda437c1_0_369"/>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Ingress Networking</a:t>
            </a:r>
            <a:endParaRPr sz="1600">
              <a:solidFill>
                <a:schemeClr val="lt1"/>
              </a:solidFill>
            </a:endParaRPr>
          </a:p>
          <a:p>
            <a:pPr indent="0" lvl="0" marL="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p:txBody>
      </p:sp>
      <p:sp>
        <p:nvSpPr>
          <p:cNvPr id="701" name="Google Shape;701;g3bcdda437c1_0_369"/>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702" name="Google Shape;702;g3bcdda437c1_0_369" title="carbon-14.png"/>
          <p:cNvPicPr preferRelativeResize="0"/>
          <p:nvPr/>
        </p:nvPicPr>
        <p:blipFill>
          <a:blip r:embed="rId3">
            <a:alphaModFix/>
          </a:blip>
          <a:stretch>
            <a:fillRect/>
          </a:stretch>
        </p:blipFill>
        <p:spPr>
          <a:xfrm>
            <a:off x="2832487" y="923575"/>
            <a:ext cx="3429926" cy="3934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07" name="Shape 707"/>
        <p:cNvGrpSpPr/>
        <p:nvPr/>
      </p:nvGrpSpPr>
      <p:grpSpPr>
        <a:xfrm>
          <a:off x="0" y="0"/>
          <a:ext cx="0" cy="0"/>
          <a:chOff x="0" y="0"/>
          <a:chExt cx="0" cy="0"/>
        </a:xfrm>
      </p:grpSpPr>
      <p:sp>
        <p:nvSpPr>
          <p:cNvPr id="708" name="Google Shape;708;g3c4210436e3_0_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09" name="Google Shape;709;g3c4210436e3_0_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7</a:t>
            </a:r>
            <a:r>
              <a:rPr b="1" i="0" lang="en-US" sz="2600" u="none" cap="none" strike="noStrike">
                <a:solidFill>
                  <a:srgbClr val="FFFFFF"/>
                </a:solidFill>
                <a:latin typeface="Montserrat"/>
                <a:ea typeface="Montserrat"/>
                <a:cs typeface="Montserrat"/>
                <a:sym typeface="Montserrat"/>
              </a:rPr>
              <a:t>: ConfigMaps y Secrets</a:t>
            </a:r>
            <a:endParaRPr i="0" sz="2600" u="none" cap="none" strike="noStrike">
              <a:solidFill>
                <a:schemeClr val="dk1"/>
              </a:solidFill>
              <a:latin typeface="Montserrat"/>
              <a:ea typeface="Montserrat"/>
              <a:cs typeface="Montserrat"/>
              <a:sym typeface="Montserrat"/>
            </a:endParaRPr>
          </a:p>
        </p:txBody>
      </p:sp>
      <p:sp>
        <p:nvSpPr>
          <p:cNvPr id="710" name="Google Shape;710;g3c4210436e3_0_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ConfigMap y Secret</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711" name="Google Shape;711;g3c4210436e3_0_0"/>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712" name="Google Shape;712;g3c4210436e3_0_0"/>
          <p:cNvSpPr/>
          <p:nvPr/>
        </p:nvSpPr>
        <p:spPr>
          <a:xfrm>
            <a:off x="507950" y="2110978"/>
            <a:ext cx="8128200" cy="2234400"/>
          </a:xfrm>
          <a:prstGeom prst="rect">
            <a:avLst/>
          </a:prstGeom>
          <a:noFill/>
          <a:ln>
            <a:noFill/>
          </a:ln>
        </p:spPr>
        <p:txBody>
          <a:bodyPr anchorCtr="0" anchor="t" bIns="0" lIns="158750" spcFirstLastPara="1" rIns="0" wrap="square" tIns="0">
            <a:noAutofit/>
          </a:bodyPr>
          <a:lstStyle/>
          <a:p>
            <a:pPr indent="-330200" lvl="0" marL="457200" rtl="0" algn="l">
              <a:lnSpc>
                <a:spcPct val="115000"/>
              </a:lnSpc>
              <a:spcBef>
                <a:spcPts val="0"/>
              </a:spcBef>
              <a:spcAft>
                <a:spcPts val="0"/>
              </a:spcAft>
              <a:buClr>
                <a:srgbClr val="2E4053"/>
              </a:buClr>
              <a:buSzPts val="1600"/>
              <a:buChar char="•"/>
            </a:pPr>
            <a:r>
              <a:rPr lang="en-US" sz="1600">
                <a:solidFill>
                  <a:srgbClr val="2E4053"/>
                </a:solidFill>
              </a:rPr>
              <a:t>ConfigMaps en K8s</a:t>
            </a:r>
            <a:endParaRPr sz="1600">
              <a:solidFill>
                <a:srgbClr val="2E4053"/>
              </a:solidFill>
            </a:endParaRPr>
          </a:p>
          <a:p>
            <a:pPr indent="-330200" lvl="0" marL="457200" rtl="0" algn="l">
              <a:lnSpc>
                <a:spcPct val="115000"/>
              </a:lnSpc>
              <a:spcBef>
                <a:spcPts val="0"/>
              </a:spcBef>
              <a:spcAft>
                <a:spcPts val="0"/>
              </a:spcAft>
              <a:buClr>
                <a:srgbClr val="2E4053"/>
              </a:buClr>
              <a:buSzPts val="1600"/>
              <a:buChar char="•"/>
            </a:pPr>
            <a:r>
              <a:rPr lang="en-US" sz="1600">
                <a:solidFill>
                  <a:srgbClr val="2E4053"/>
                </a:solidFill>
              </a:rPr>
              <a:t>Secretos en K8s</a:t>
            </a:r>
            <a:endParaRPr sz="1600">
              <a:solidFill>
                <a:srgbClr val="2E405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7" name="Shape 717"/>
        <p:cNvGrpSpPr/>
        <p:nvPr/>
      </p:nvGrpSpPr>
      <p:grpSpPr>
        <a:xfrm>
          <a:off x="0" y="0"/>
          <a:ext cx="0" cy="0"/>
          <a:chOff x="0" y="0"/>
          <a:chExt cx="0" cy="0"/>
        </a:xfrm>
      </p:grpSpPr>
      <p:sp>
        <p:nvSpPr>
          <p:cNvPr id="718" name="Google Shape;718;g3c4210436e3_1_3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19" name="Google Shape;719;g3c4210436e3_1_3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ConfigMaps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None/>
            </a:pPr>
            <a:r>
              <a:t/>
            </a:r>
            <a:endParaRPr sz="2400">
              <a:solidFill>
                <a:schemeClr val="lt1"/>
              </a:solidFill>
              <a:latin typeface="Montserrat"/>
              <a:ea typeface="Montserrat"/>
              <a:cs typeface="Montserrat"/>
              <a:sym typeface="Montserrat"/>
            </a:endParaRPr>
          </a:p>
        </p:txBody>
      </p:sp>
      <p:sp>
        <p:nvSpPr>
          <p:cNvPr id="720" name="Google Shape;720;g3c4210436e3_1_3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721" name="Google Shape;721;g3c4210436e3_1_31"/>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sz="1300">
              <a:solidFill>
                <a:schemeClr val="dk1"/>
              </a:solidFill>
              <a:highlight>
                <a:schemeClr val="lt1"/>
              </a:highlight>
              <a:latin typeface="Montserrat"/>
              <a:ea typeface="Montserrat"/>
              <a:cs typeface="Montserrat"/>
              <a:sym typeface="Montserrat"/>
            </a:endParaRPr>
          </a:p>
        </p:txBody>
      </p:sp>
      <p:pic>
        <p:nvPicPr>
          <p:cNvPr id="722" name="Google Shape;722;g3c4210436e3_1_31" title="carbon-15.png"/>
          <p:cNvPicPr preferRelativeResize="0"/>
          <p:nvPr/>
        </p:nvPicPr>
        <p:blipFill>
          <a:blip r:embed="rId3">
            <a:alphaModFix/>
          </a:blip>
          <a:stretch>
            <a:fillRect/>
          </a:stretch>
        </p:blipFill>
        <p:spPr>
          <a:xfrm>
            <a:off x="2294963" y="1010025"/>
            <a:ext cx="4504976" cy="37345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7" name="Shape 727"/>
        <p:cNvGrpSpPr/>
        <p:nvPr/>
      </p:nvGrpSpPr>
      <p:grpSpPr>
        <a:xfrm>
          <a:off x="0" y="0"/>
          <a:ext cx="0" cy="0"/>
          <a:chOff x="0" y="0"/>
          <a:chExt cx="0" cy="0"/>
        </a:xfrm>
      </p:grpSpPr>
      <p:sp>
        <p:nvSpPr>
          <p:cNvPr id="728" name="Google Shape;728;g3c4210436e3_2_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29" name="Google Shape;729;g3c4210436e3_2_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ConfigMaps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None/>
            </a:pPr>
            <a:r>
              <a:t/>
            </a:r>
            <a:endParaRPr sz="2400">
              <a:solidFill>
                <a:schemeClr val="lt1"/>
              </a:solidFill>
              <a:latin typeface="Montserrat"/>
              <a:ea typeface="Montserrat"/>
              <a:cs typeface="Montserrat"/>
              <a:sym typeface="Montserrat"/>
            </a:endParaRPr>
          </a:p>
        </p:txBody>
      </p:sp>
      <p:sp>
        <p:nvSpPr>
          <p:cNvPr id="730" name="Google Shape;730;g3c4210436e3_2_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731" name="Google Shape;731;g3c4210436e3_2_1"/>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sz="1300">
              <a:solidFill>
                <a:schemeClr val="dk1"/>
              </a:solidFill>
              <a:highlight>
                <a:schemeClr val="lt1"/>
              </a:highlight>
              <a:latin typeface="Montserrat"/>
              <a:ea typeface="Montserrat"/>
              <a:cs typeface="Montserrat"/>
              <a:sym typeface="Montserrat"/>
            </a:endParaRPr>
          </a:p>
        </p:txBody>
      </p:sp>
      <p:pic>
        <p:nvPicPr>
          <p:cNvPr id="732" name="Google Shape;732;g3c4210436e3_2_1" title="carbon-16.png"/>
          <p:cNvPicPr preferRelativeResize="0"/>
          <p:nvPr/>
        </p:nvPicPr>
        <p:blipFill>
          <a:blip r:embed="rId3">
            <a:alphaModFix/>
          </a:blip>
          <a:stretch>
            <a:fillRect/>
          </a:stretch>
        </p:blipFill>
        <p:spPr>
          <a:xfrm>
            <a:off x="3046675" y="970950"/>
            <a:ext cx="3050651" cy="396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g3bcf6c8c51a_0_0"/>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1" name="Google Shape;341;g3bcf6c8c51a_0_0"/>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rPr>
              <a:t>YAML</a:t>
            </a:r>
            <a:endParaRPr b="0" i="0" sz="2400" u="none" cap="none" strike="noStrike">
              <a:solidFill>
                <a:schemeClr val="dk1"/>
              </a:solidFill>
              <a:latin typeface="Calibri"/>
              <a:ea typeface="Calibri"/>
              <a:cs typeface="Calibri"/>
              <a:sym typeface="Calibri"/>
            </a:endParaRPr>
          </a:p>
        </p:txBody>
      </p:sp>
      <p:sp>
        <p:nvSpPr>
          <p:cNvPr id="342" name="Google Shape;342;g3bcf6c8c51a_0_0"/>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YAML</a:t>
            </a:r>
            <a:endParaRPr i="0" sz="1800" u="none" cap="none" strike="noStrike">
              <a:solidFill>
                <a:schemeClr val="dk1"/>
              </a:solidFill>
              <a:latin typeface="Montserrat"/>
              <a:ea typeface="Montserrat"/>
              <a:cs typeface="Montserrat"/>
              <a:sym typeface="Montserrat"/>
            </a:endParaRPr>
          </a:p>
        </p:txBody>
      </p:sp>
      <p:sp>
        <p:nvSpPr>
          <p:cNvPr id="343" name="Google Shape;343;g3bcf6c8c51a_0_0"/>
          <p:cNvSpPr txBox="1"/>
          <p:nvPr/>
        </p:nvSpPr>
        <p:spPr>
          <a:xfrm>
            <a:off x="507950" y="1419900"/>
            <a:ext cx="7983600" cy="164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YAML: YAML Ain't Markup Language</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 YAML es un lenguaje de serialización de datos fácil de usar para todos los lenguajes de programación.</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202122"/>
                </a:solidFill>
                <a:latin typeface="Montserrat"/>
                <a:ea typeface="Montserrat"/>
                <a:cs typeface="Montserrat"/>
                <a:sym typeface="Montserrat"/>
              </a:rPr>
              <a:t>S</a:t>
            </a:r>
            <a:r>
              <a:rPr lang="en-US" sz="1200">
                <a:solidFill>
                  <a:srgbClr val="202122"/>
                </a:solidFill>
                <a:latin typeface="Montserrat"/>
                <a:ea typeface="Montserrat"/>
                <a:cs typeface="Montserrat"/>
                <a:sym typeface="Montserrat"/>
              </a:rPr>
              <a:t>erialización: p</a:t>
            </a:r>
            <a:r>
              <a:rPr lang="en-US" sz="1200">
                <a:solidFill>
                  <a:srgbClr val="202122"/>
                </a:solidFill>
                <a:latin typeface="Montserrat"/>
                <a:ea typeface="Montserrat"/>
                <a:cs typeface="Montserrat"/>
                <a:sym typeface="Montserrat"/>
              </a:rPr>
              <a:t>roceso de traducir una estructura de datos o el estado de un objeto a un formato que se pueda almacenar o transmitir. </a:t>
            </a:r>
            <a:endParaRPr sz="1200">
              <a:solidFill>
                <a:srgbClr val="202122"/>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7" name="Shape 737"/>
        <p:cNvGrpSpPr/>
        <p:nvPr/>
      </p:nvGrpSpPr>
      <p:grpSpPr>
        <a:xfrm>
          <a:off x="0" y="0"/>
          <a:ext cx="0" cy="0"/>
          <a:chOff x="0" y="0"/>
          <a:chExt cx="0" cy="0"/>
        </a:xfrm>
      </p:grpSpPr>
      <p:sp>
        <p:nvSpPr>
          <p:cNvPr id="738" name="Google Shape;738;g3c4210436e3_2_11"/>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39" name="Google Shape;739;g3c4210436e3_2_11"/>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Secrets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None/>
            </a:pPr>
            <a:r>
              <a:t/>
            </a:r>
            <a:endParaRPr sz="2400">
              <a:solidFill>
                <a:schemeClr val="lt1"/>
              </a:solidFill>
              <a:latin typeface="Montserrat"/>
              <a:ea typeface="Montserrat"/>
              <a:cs typeface="Montserrat"/>
              <a:sym typeface="Montserrat"/>
            </a:endParaRPr>
          </a:p>
        </p:txBody>
      </p:sp>
      <p:sp>
        <p:nvSpPr>
          <p:cNvPr id="740" name="Google Shape;740;g3c4210436e3_2_11"/>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741" name="Google Shape;741;g3c4210436e3_2_11"/>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sz="1300">
              <a:solidFill>
                <a:schemeClr val="dk1"/>
              </a:solidFill>
              <a:highlight>
                <a:schemeClr val="lt1"/>
              </a:highlight>
              <a:latin typeface="Montserrat"/>
              <a:ea typeface="Montserrat"/>
              <a:cs typeface="Montserrat"/>
              <a:sym typeface="Montserrat"/>
            </a:endParaRPr>
          </a:p>
        </p:txBody>
      </p:sp>
      <p:pic>
        <p:nvPicPr>
          <p:cNvPr id="742" name="Google Shape;742;g3c4210436e3_2_11" title="carbon-17.png"/>
          <p:cNvPicPr preferRelativeResize="0"/>
          <p:nvPr/>
        </p:nvPicPr>
        <p:blipFill>
          <a:blip r:embed="rId3">
            <a:alphaModFix/>
          </a:blip>
          <a:stretch>
            <a:fillRect/>
          </a:stretch>
        </p:blipFill>
        <p:spPr>
          <a:xfrm>
            <a:off x="2306712" y="1242575"/>
            <a:ext cx="4693276" cy="304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7" name="Shape 747"/>
        <p:cNvGrpSpPr/>
        <p:nvPr/>
      </p:nvGrpSpPr>
      <p:grpSpPr>
        <a:xfrm>
          <a:off x="0" y="0"/>
          <a:ext cx="0" cy="0"/>
          <a:chOff x="0" y="0"/>
          <a:chExt cx="0" cy="0"/>
        </a:xfrm>
      </p:grpSpPr>
      <p:sp>
        <p:nvSpPr>
          <p:cNvPr id="748" name="Google Shape;748;g3c4210436e3_3_0"/>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49" name="Google Shape;749;g3c4210436e3_3_0"/>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600">
                <a:solidFill>
                  <a:schemeClr val="lt1"/>
                </a:solidFill>
              </a:rPr>
              <a:t>Secrets</a:t>
            </a:r>
            <a:endParaRPr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1"/>
              </a:solidFill>
              <a:latin typeface="Montserrat"/>
              <a:ea typeface="Montserrat"/>
              <a:cs typeface="Montserrat"/>
              <a:sym typeface="Montserrat"/>
            </a:endParaRPr>
          </a:p>
          <a:p>
            <a:pPr indent="0" lvl="0" marL="0" rtl="0" algn="l">
              <a:lnSpc>
                <a:spcPct val="120000"/>
              </a:lnSpc>
              <a:spcBef>
                <a:spcPts val="1400"/>
              </a:spcBef>
              <a:spcAft>
                <a:spcPts val="0"/>
              </a:spcAft>
              <a:buNone/>
            </a:pPr>
            <a:r>
              <a:t/>
            </a:r>
            <a:endParaRPr sz="2400">
              <a:solidFill>
                <a:schemeClr val="lt1"/>
              </a:solidFill>
              <a:latin typeface="Montserrat"/>
              <a:ea typeface="Montserrat"/>
              <a:cs typeface="Montserrat"/>
              <a:sym typeface="Montserrat"/>
            </a:endParaRPr>
          </a:p>
          <a:p>
            <a:pPr indent="0" lvl="0" marL="0" marR="0" rtl="0" algn="l">
              <a:lnSpc>
                <a:spcPct val="100000"/>
              </a:lnSpc>
              <a:spcBef>
                <a:spcPts val="400"/>
              </a:spcBef>
              <a:spcAft>
                <a:spcPts val="0"/>
              </a:spcAft>
              <a:buNone/>
            </a:pPr>
            <a:r>
              <a:t/>
            </a:r>
            <a:endParaRPr sz="2400">
              <a:solidFill>
                <a:schemeClr val="lt1"/>
              </a:solidFill>
              <a:latin typeface="Montserrat"/>
              <a:ea typeface="Montserrat"/>
              <a:cs typeface="Montserrat"/>
              <a:sym typeface="Montserrat"/>
            </a:endParaRPr>
          </a:p>
        </p:txBody>
      </p:sp>
      <p:sp>
        <p:nvSpPr>
          <p:cNvPr id="750" name="Google Shape;750;g3c4210436e3_3_0"/>
          <p:cNvSpPr txBox="1"/>
          <p:nvPr/>
        </p:nvSpPr>
        <p:spPr>
          <a:xfrm>
            <a:off x="652250" y="1944025"/>
            <a:ext cx="77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751" name="Google Shape;751;g3c4210436e3_3_0"/>
          <p:cNvSpPr txBox="1"/>
          <p:nvPr/>
        </p:nvSpPr>
        <p:spPr>
          <a:xfrm>
            <a:off x="364500" y="923400"/>
            <a:ext cx="84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sz="1300">
              <a:solidFill>
                <a:schemeClr val="dk1"/>
              </a:solidFill>
              <a:highlight>
                <a:schemeClr val="lt1"/>
              </a:highlight>
              <a:latin typeface="Montserrat"/>
              <a:ea typeface="Montserrat"/>
              <a:cs typeface="Montserrat"/>
              <a:sym typeface="Montserrat"/>
            </a:endParaRPr>
          </a:p>
        </p:txBody>
      </p:sp>
      <p:pic>
        <p:nvPicPr>
          <p:cNvPr id="752" name="Google Shape;752;g3c4210436e3_3_0" title="carbon-18.png"/>
          <p:cNvPicPr preferRelativeResize="0"/>
          <p:nvPr/>
        </p:nvPicPr>
        <p:blipFill>
          <a:blip r:embed="rId3">
            <a:alphaModFix/>
          </a:blip>
          <a:stretch>
            <a:fillRect/>
          </a:stretch>
        </p:blipFill>
        <p:spPr>
          <a:xfrm>
            <a:off x="2508488" y="834225"/>
            <a:ext cx="4127025" cy="41897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57" name="Shape 757"/>
        <p:cNvGrpSpPr/>
        <p:nvPr/>
      </p:nvGrpSpPr>
      <p:grpSpPr>
        <a:xfrm>
          <a:off x="0" y="0"/>
          <a:ext cx="0" cy="0"/>
          <a:chOff x="0" y="0"/>
          <a:chExt cx="0" cy="0"/>
        </a:xfrm>
      </p:grpSpPr>
      <p:sp>
        <p:nvSpPr>
          <p:cNvPr id="758" name="Google Shape;758;g3c4210436e3_0_15"/>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59" name="Google Shape;759;g3c4210436e3_0_15"/>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8</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Storage en K8s</a:t>
            </a:r>
            <a:endParaRPr i="0" sz="2600" u="none" cap="none" strike="noStrike">
              <a:solidFill>
                <a:schemeClr val="dk1"/>
              </a:solidFill>
              <a:latin typeface="Montserrat"/>
              <a:ea typeface="Montserrat"/>
              <a:cs typeface="Montserrat"/>
              <a:sym typeface="Montserrat"/>
            </a:endParaRPr>
          </a:p>
        </p:txBody>
      </p:sp>
      <p:sp>
        <p:nvSpPr>
          <p:cNvPr id="760" name="Google Shape;760;g3c4210436e3_0_15"/>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a:t>
            </a:r>
            <a:r>
              <a:rPr lang="en-US">
                <a:solidFill>
                  <a:srgbClr val="AECBFA"/>
                </a:solidFill>
              </a:rPr>
              <a:t>como funciona el Storag</a:t>
            </a:r>
            <a:r>
              <a:rPr lang="en-US">
                <a:solidFill>
                  <a:srgbClr val="AECBFA"/>
                </a:solidFill>
              </a:rPr>
              <a:t>e</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sp>
        <p:nvSpPr>
          <p:cNvPr id="761" name="Google Shape;761;g3c4210436e3_0_15"/>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762" name="Google Shape;762;g3c4210436e3_0_15"/>
          <p:cNvSpPr/>
          <p:nvPr/>
        </p:nvSpPr>
        <p:spPr>
          <a:xfrm>
            <a:off x="507950" y="2110978"/>
            <a:ext cx="8128200" cy="2234400"/>
          </a:xfrm>
          <a:prstGeom prst="rect">
            <a:avLst/>
          </a:prstGeom>
          <a:noFill/>
          <a:ln>
            <a:noFill/>
          </a:ln>
        </p:spPr>
        <p:txBody>
          <a:bodyPr anchorCtr="0" anchor="t" bIns="0" lIns="15875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dk1"/>
                </a:solidFill>
              </a:rPr>
              <a:t>● Storage en Kubernetes </a:t>
            </a:r>
            <a:endParaRPr sz="1600">
              <a:solidFill>
                <a:schemeClr val="dk1"/>
              </a:solidFill>
            </a:endParaRPr>
          </a:p>
          <a:p>
            <a:pPr indent="0" lvl="0" marL="0" rtl="0" algn="l">
              <a:lnSpc>
                <a:spcPct val="150000"/>
              </a:lnSpc>
              <a:spcBef>
                <a:spcPts val="0"/>
              </a:spcBef>
              <a:spcAft>
                <a:spcPts val="0"/>
              </a:spcAft>
              <a:buNone/>
            </a:pPr>
            <a:r>
              <a:rPr lang="en-US" sz="1600">
                <a:solidFill>
                  <a:schemeClr val="dk1"/>
                </a:solidFill>
              </a:rPr>
              <a:t>● Persistent Volume Claims </a:t>
            </a:r>
            <a:endParaRPr sz="16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67" name="Shape 767"/>
        <p:cNvGrpSpPr/>
        <p:nvPr/>
      </p:nvGrpSpPr>
      <p:grpSpPr>
        <a:xfrm>
          <a:off x="0" y="0"/>
          <a:ext cx="0" cy="0"/>
          <a:chOff x="0" y="0"/>
          <a:chExt cx="0" cy="0"/>
        </a:xfrm>
      </p:grpSpPr>
      <p:sp>
        <p:nvSpPr>
          <p:cNvPr id="768" name="Google Shape;768;g3c428d45dfa_1_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69" name="Google Shape;769;g3c428d45dfa_1_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8</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Persistent Volumes</a:t>
            </a:r>
            <a:endParaRPr i="0" sz="2600" u="none" cap="none" strike="noStrike">
              <a:solidFill>
                <a:schemeClr val="dk1"/>
              </a:solidFill>
              <a:latin typeface="Montserrat"/>
              <a:ea typeface="Montserrat"/>
              <a:cs typeface="Montserrat"/>
              <a:sym typeface="Montserrat"/>
            </a:endParaRPr>
          </a:p>
        </p:txBody>
      </p:sp>
      <p:sp>
        <p:nvSpPr>
          <p:cNvPr id="770" name="Google Shape;770;g3c428d45dfa_1_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Persistent Volume</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pic>
        <p:nvPicPr>
          <p:cNvPr id="771" name="Google Shape;771;g3c428d45dfa_1_0"/>
          <p:cNvPicPr preferRelativeResize="0"/>
          <p:nvPr/>
        </p:nvPicPr>
        <p:blipFill>
          <a:blip r:embed="rId3">
            <a:alphaModFix/>
          </a:blip>
          <a:stretch>
            <a:fillRect/>
          </a:stretch>
        </p:blipFill>
        <p:spPr>
          <a:xfrm>
            <a:off x="1255625" y="1247175"/>
            <a:ext cx="6795453" cy="368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76" name="Shape 776"/>
        <p:cNvGrpSpPr/>
        <p:nvPr/>
      </p:nvGrpSpPr>
      <p:grpSpPr>
        <a:xfrm>
          <a:off x="0" y="0"/>
          <a:ext cx="0" cy="0"/>
          <a:chOff x="0" y="0"/>
          <a:chExt cx="0" cy="0"/>
        </a:xfrm>
      </p:grpSpPr>
      <p:sp>
        <p:nvSpPr>
          <p:cNvPr id="777" name="Google Shape;777;g3c428d45dfa_1_1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78" name="Google Shape;778;g3c428d45dfa_1_1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8</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Persistent Volumes</a:t>
            </a:r>
            <a:endParaRPr i="0" sz="2600" u="none" cap="none" strike="noStrike">
              <a:solidFill>
                <a:schemeClr val="dk1"/>
              </a:solidFill>
              <a:latin typeface="Montserrat"/>
              <a:ea typeface="Montserrat"/>
              <a:cs typeface="Montserrat"/>
              <a:sym typeface="Montserrat"/>
            </a:endParaRPr>
          </a:p>
        </p:txBody>
      </p:sp>
      <p:sp>
        <p:nvSpPr>
          <p:cNvPr id="779" name="Google Shape;779;g3c428d45dfa_1_1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Persistent Volume</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pic>
        <p:nvPicPr>
          <p:cNvPr id="780" name="Google Shape;780;g3c428d45dfa_1_10" title="carbon-19.png"/>
          <p:cNvPicPr preferRelativeResize="0"/>
          <p:nvPr/>
        </p:nvPicPr>
        <p:blipFill>
          <a:blip r:embed="rId3">
            <a:alphaModFix/>
          </a:blip>
          <a:stretch>
            <a:fillRect/>
          </a:stretch>
        </p:blipFill>
        <p:spPr>
          <a:xfrm>
            <a:off x="2873962" y="1206100"/>
            <a:ext cx="3396063" cy="368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85" name="Shape 785"/>
        <p:cNvGrpSpPr/>
        <p:nvPr/>
      </p:nvGrpSpPr>
      <p:grpSpPr>
        <a:xfrm>
          <a:off x="0" y="0"/>
          <a:ext cx="0" cy="0"/>
          <a:chOff x="0" y="0"/>
          <a:chExt cx="0" cy="0"/>
        </a:xfrm>
      </p:grpSpPr>
      <p:sp>
        <p:nvSpPr>
          <p:cNvPr id="786" name="Google Shape;786;g3c428d45dfa_1_18"/>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87" name="Google Shape;787;g3c428d45dfa_1_18"/>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8</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Persistent Volumes</a:t>
            </a:r>
            <a:endParaRPr i="0" sz="2600" u="none" cap="none" strike="noStrike">
              <a:solidFill>
                <a:schemeClr val="dk1"/>
              </a:solidFill>
              <a:latin typeface="Montserrat"/>
              <a:ea typeface="Montserrat"/>
              <a:cs typeface="Montserrat"/>
              <a:sym typeface="Montserrat"/>
            </a:endParaRPr>
          </a:p>
        </p:txBody>
      </p:sp>
      <p:sp>
        <p:nvSpPr>
          <p:cNvPr id="788" name="Google Shape;788;g3c428d45dfa_1_18"/>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Persistent Volume</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pic>
        <p:nvPicPr>
          <p:cNvPr id="789" name="Google Shape;789;g3c428d45dfa_1_18"/>
          <p:cNvPicPr preferRelativeResize="0"/>
          <p:nvPr/>
        </p:nvPicPr>
        <p:blipFill>
          <a:blip r:embed="rId3">
            <a:alphaModFix/>
          </a:blip>
          <a:stretch>
            <a:fillRect/>
          </a:stretch>
        </p:blipFill>
        <p:spPr>
          <a:xfrm>
            <a:off x="2873962" y="1255400"/>
            <a:ext cx="3396063" cy="368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794" name="Shape 794"/>
        <p:cNvGrpSpPr/>
        <p:nvPr/>
      </p:nvGrpSpPr>
      <p:grpSpPr>
        <a:xfrm>
          <a:off x="0" y="0"/>
          <a:ext cx="0" cy="0"/>
          <a:chOff x="0" y="0"/>
          <a:chExt cx="0" cy="0"/>
        </a:xfrm>
      </p:grpSpPr>
      <p:sp>
        <p:nvSpPr>
          <p:cNvPr id="795" name="Google Shape;795;g3c428d45dfa_1_28"/>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96" name="Google Shape;796;g3c428d45dfa_1_28"/>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8</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Persistent Volumes</a:t>
            </a:r>
            <a:endParaRPr i="0" sz="2600" u="none" cap="none" strike="noStrike">
              <a:solidFill>
                <a:schemeClr val="dk1"/>
              </a:solidFill>
              <a:latin typeface="Montserrat"/>
              <a:ea typeface="Montserrat"/>
              <a:cs typeface="Montserrat"/>
              <a:sym typeface="Montserrat"/>
            </a:endParaRPr>
          </a:p>
        </p:txBody>
      </p:sp>
      <p:sp>
        <p:nvSpPr>
          <p:cNvPr id="797" name="Google Shape;797;g3c428d45dfa_1_28"/>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Persistent Volume</a:t>
            </a:r>
            <a:r>
              <a:rPr b="0" i="0" lang="en-US" sz="1400" u="none" cap="none" strike="noStrike">
                <a:solidFill>
                  <a:srgbClr val="AECBFA"/>
                </a:solidFill>
                <a:latin typeface="Arial"/>
                <a:ea typeface="Arial"/>
                <a:cs typeface="Arial"/>
                <a:sym typeface="Arial"/>
              </a:rPr>
              <a:t> y para que se utiliza</a:t>
            </a:r>
            <a:endParaRPr b="0" i="0" sz="1400" u="none" cap="none" strike="noStrike">
              <a:solidFill>
                <a:schemeClr val="dk1"/>
              </a:solidFill>
              <a:latin typeface="Calibri"/>
              <a:ea typeface="Calibri"/>
              <a:cs typeface="Calibri"/>
              <a:sym typeface="Calibri"/>
            </a:endParaRPr>
          </a:p>
        </p:txBody>
      </p:sp>
      <p:pic>
        <p:nvPicPr>
          <p:cNvPr id="798" name="Google Shape;798;g3c428d45dfa_1_28" title="carbon-21.png"/>
          <p:cNvPicPr preferRelativeResize="0"/>
          <p:nvPr/>
        </p:nvPicPr>
        <p:blipFill>
          <a:blip r:embed="rId3">
            <a:alphaModFix/>
          </a:blip>
          <a:stretch>
            <a:fillRect/>
          </a:stretch>
        </p:blipFill>
        <p:spPr>
          <a:xfrm>
            <a:off x="3001575" y="1288275"/>
            <a:ext cx="3140843" cy="36863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03" name="Shape 803"/>
        <p:cNvGrpSpPr/>
        <p:nvPr/>
      </p:nvGrpSpPr>
      <p:grpSpPr>
        <a:xfrm>
          <a:off x="0" y="0"/>
          <a:ext cx="0" cy="0"/>
          <a:chOff x="0" y="0"/>
          <a:chExt cx="0" cy="0"/>
        </a:xfrm>
      </p:grpSpPr>
      <p:sp>
        <p:nvSpPr>
          <p:cNvPr id="804" name="Google Shape;804;g3c4210436e3_1_6"/>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05" name="Google Shape;805;g3c4210436e3_1_6"/>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9</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Kubernetes Observability</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06" name="Google Shape;806;g3c4210436e3_1_6"/>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07" name="Google Shape;807;g3c4210436e3_1_6"/>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808" name="Google Shape;808;g3c4210436e3_1_6"/>
          <p:cNvSpPr/>
          <p:nvPr/>
        </p:nvSpPr>
        <p:spPr>
          <a:xfrm>
            <a:off x="507950" y="2110978"/>
            <a:ext cx="8128200" cy="2234400"/>
          </a:xfrm>
          <a:prstGeom prst="rect">
            <a:avLst/>
          </a:prstGeom>
          <a:noFill/>
          <a:ln>
            <a:noFill/>
          </a:ln>
        </p:spPr>
        <p:txBody>
          <a:bodyPr anchorCtr="0" anchor="t" bIns="0" lIns="15875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 ¿Qué es la observabilidad? ¿Por qué la queremos?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 ¿Cómo podemos monitorear nuestro clúster de K8s?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 Herramientas para Monitoreo y Observabilidad</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13" name="Shape 813"/>
        <p:cNvGrpSpPr/>
        <p:nvPr/>
      </p:nvGrpSpPr>
      <p:grpSpPr>
        <a:xfrm>
          <a:off x="0" y="0"/>
          <a:ext cx="0" cy="0"/>
          <a:chOff x="0" y="0"/>
          <a:chExt cx="0" cy="0"/>
        </a:xfrm>
      </p:grpSpPr>
      <p:sp>
        <p:nvSpPr>
          <p:cNvPr id="814" name="Google Shape;814;g3c428d45dfa_1_37"/>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15" name="Google Shape;815;g3c428d45dfa_1_37"/>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9</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Kubernetes Observability</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16" name="Google Shape;816;g3c428d45dfa_1_37"/>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17" name="Google Shape;817;g3c428d45dfa_1_37"/>
          <p:cNvSpPr txBox="1"/>
          <p:nvPr/>
        </p:nvSpPr>
        <p:spPr>
          <a:xfrm>
            <a:off x="246500" y="1520050"/>
            <a:ext cx="8552400" cy="13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222222"/>
                </a:solidFill>
                <a:latin typeface="Roboto"/>
                <a:ea typeface="Roboto"/>
                <a:cs typeface="Roboto"/>
                <a:sym typeface="Roboto"/>
              </a:rPr>
              <a:t>In Kubernetes, observability is the process of collecting and analyzing metrics, logs, and traces—often referred to as the three pillars of observability—in order to obtain a better understanding of the internal state, performance, and health of the cluster.</a:t>
            </a:r>
            <a:endParaRPr sz="15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endParaRPr>
          </a:p>
        </p:txBody>
      </p:sp>
      <p:pic>
        <p:nvPicPr>
          <p:cNvPr id="818" name="Google Shape;818;g3c428d45dfa_1_37"/>
          <p:cNvPicPr preferRelativeResize="0"/>
          <p:nvPr/>
        </p:nvPicPr>
        <p:blipFill>
          <a:blip r:embed="rId3">
            <a:alphaModFix/>
          </a:blip>
          <a:stretch>
            <a:fillRect/>
          </a:stretch>
        </p:blipFill>
        <p:spPr>
          <a:xfrm>
            <a:off x="1810063" y="2727250"/>
            <a:ext cx="5686577" cy="1968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23" name="Shape 823"/>
        <p:cNvGrpSpPr/>
        <p:nvPr/>
      </p:nvGrpSpPr>
      <p:grpSpPr>
        <a:xfrm>
          <a:off x="0" y="0"/>
          <a:ext cx="0" cy="0"/>
          <a:chOff x="0" y="0"/>
          <a:chExt cx="0" cy="0"/>
        </a:xfrm>
      </p:grpSpPr>
      <p:sp>
        <p:nvSpPr>
          <p:cNvPr id="824" name="Google Shape;824;g3c428d45dfa_1_5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25" name="Google Shape;825;g3c428d45dfa_1_5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9</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Kubernetes Observability</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26" name="Google Shape;826;g3c428d45dfa_1_5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27" name="Google Shape;827;g3c428d45dfa_1_50"/>
          <p:cNvSpPr txBox="1"/>
          <p:nvPr/>
        </p:nvSpPr>
        <p:spPr>
          <a:xfrm>
            <a:off x="246500" y="1520050"/>
            <a:ext cx="8552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1"/>
              </a:solidFill>
            </a:endParaRPr>
          </a:p>
        </p:txBody>
      </p:sp>
      <p:pic>
        <p:nvPicPr>
          <p:cNvPr id="828" name="Google Shape;828;g3c428d45dfa_1_50" title="5ec11e3f0b570921579a6aca_4HLrmjSHiHwn4Rm_lQd_ADmNLXKkxuwG-2B-TVWaYKVhAdwa71xlyS7HXILe_stQAfjP1T40B5qPRvrNbu7nsBOY6g4sRNM-FWOahLELg-ddv2qfjFOPsnHXj84jl7QMQYlnTKXD.png"/>
          <p:cNvPicPr preferRelativeResize="0"/>
          <p:nvPr/>
        </p:nvPicPr>
        <p:blipFill>
          <a:blip r:embed="rId3">
            <a:alphaModFix/>
          </a:blip>
          <a:stretch>
            <a:fillRect/>
          </a:stretch>
        </p:blipFill>
        <p:spPr>
          <a:xfrm>
            <a:off x="246500" y="1957650"/>
            <a:ext cx="2857500" cy="2838450"/>
          </a:xfrm>
          <a:prstGeom prst="rect">
            <a:avLst/>
          </a:prstGeom>
          <a:noFill/>
          <a:ln>
            <a:noFill/>
          </a:ln>
        </p:spPr>
      </p:pic>
      <p:pic>
        <p:nvPicPr>
          <p:cNvPr id="829" name="Google Shape;829;g3c428d45dfa_1_50" title="Grafana_logo.svg.png"/>
          <p:cNvPicPr preferRelativeResize="0"/>
          <p:nvPr/>
        </p:nvPicPr>
        <p:blipFill>
          <a:blip r:embed="rId4">
            <a:alphaModFix/>
          </a:blip>
          <a:stretch>
            <a:fillRect/>
          </a:stretch>
        </p:blipFill>
        <p:spPr>
          <a:xfrm>
            <a:off x="6356480" y="1994613"/>
            <a:ext cx="2705344" cy="2764523"/>
          </a:xfrm>
          <a:prstGeom prst="rect">
            <a:avLst/>
          </a:prstGeom>
          <a:noFill/>
          <a:ln>
            <a:noFill/>
          </a:ln>
        </p:spPr>
      </p:pic>
      <p:pic>
        <p:nvPicPr>
          <p:cNvPr id="830" name="Google Shape;830;g3c428d45dfa_1_50"/>
          <p:cNvPicPr preferRelativeResize="0"/>
          <p:nvPr/>
        </p:nvPicPr>
        <p:blipFill>
          <a:blip r:embed="rId5">
            <a:alphaModFix/>
          </a:blip>
          <a:stretch>
            <a:fillRect/>
          </a:stretch>
        </p:blipFill>
        <p:spPr>
          <a:xfrm>
            <a:off x="3447850" y="1409525"/>
            <a:ext cx="2149700" cy="2149700"/>
          </a:xfrm>
          <a:prstGeom prst="rect">
            <a:avLst/>
          </a:prstGeom>
          <a:noFill/>
          <a:ln>
            <a:noFill/>
          </a:ln>
        </p:spPr>
      </p:pic>
      <p:sp>
        <p:nvSpPr>
          <p:cNvPr id="831" name="Google Shape;831;g3c428d45dfa_1_50"/>
          <p:cNvSpPr txBox="1"/>
          <p:nvPr/>
        </p:nvSpPr>
        <p:spPr>
          <a:xfrm>
            <a:off x="3519507" y="1481182"/>
            <a:ext cx="1410600" cy="1410600"/>
          </a:xfrm>
          <a:prstGeom prst="rect">
            <a:avLst/>
          </a:prstGeom>
          <a:noFill/>
          <a:ln>
            <a:noFill/>
          </a:ln>
        </p:spPr>
        <p:txBody>
          <a:bodyPr anchorCtr="0" anchor="ctr" bIns="43000" lIns="43000" spcFirstLastPara="1" rIns="43000" wrap="square" tIns="43000">
            <a:noAutofit/>
          </a:bodyPr>
          <a:lstStyle/>
          <a:p>
            <a:pPr indent="0" lvl="0" marL="0" rtl="0" algn="l">
              <a:lnSpc>
                <a:spcPct val="115000"/>
              </a:lnSpc>
              <a:spcBef>
                <a:spcPts val="0"/>
              </a:spcBef>
              <a:spcAft>
                <a:spcPts val="0"/>
              </a:spcAft>
              <a:buNone/>
            </a:pPr>
            <a:r>
              <a:t/>
            </a:r>
            <a:endParaRPr sz="658"/>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sp>
        <p:nvSpPr>
          <p:cNvPr id="349" name="Google Shape;349;g3c35dfe2e1d_0_0"/>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0" name="Google Shape;350;g3c35dfe2e1d_0_0"/>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YAML</a:t>
            </a:r>
            <a:endParaRPr i="0" sz="2400" u="none" cap="none" strike="noStrike">
              <a:solidFill>
                <a:schemeClr val="dk1"/>
              </a:solidFill>
              <a:latin typeface="Montserrat"/>
              <a:ea typeface="Montserrat"/>
              <a:cs typeface="Montserrat"/>
              <a:sym typeface="Montserrat"/>
            </a:endParaRPr>
          </a:p>
        </p:txBody>
      </p:sp>
      <p:sp>
        <p:nvSpPr>
          <p:cNvPr id="351" name="Google Shape;351;g3c35dfe2e1d_0_0"/>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Ejemplo</a:t>
            </a:r>
            <a:endParaRPr i="0" sz="1800" u="none" cap="none" strike="noStrike">
              <a:solidFill>
                <a:schemeClr val="dk1"/>
              </a:solidFill>
              <a:latin typeface="Montserrat"/>
              <a:ea typeface="Montserrat"/>
              <a:cs typeface="Montserrat"/>
              <a:sym typeface="Montserrat"/>
            </a:endParaRPr>
          </a:p>
        </p:txBody>
      </p:sp>
      <p:pic>
        <p:nvPicPr>
          <p:cNvPr id="352" name="Google Shape;352;g3c35dfe2e1d_0_0"/>
          <p:cNvPicPr preferRelativeResize="0"/>
          <p:nvPr/>
        </p:nvPicPr>
        <p:blipFill>
          <a:blip r:embed="rId3">
            <a:alphaModFix/>
          </a:blip>
          <a:stretch>
            <a:fillRect/>
          </a:stretch>
        </p:blipFill>
        <p:spPr>
          <a:xfrm>
            <a:off x="2512725" y="1254026"/>
            <a:ext cx="4118561" cy="35846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36" name="Shape 836"/>
        <p:cNvGrpSpPr/>
        <p:nvPr/>
      </p:nvGrpSpPr>
      <p:grpSpPr>
        <a:xfrm>
          <a:off x="0" y="0"/>
          <a:ext cx="0" cy="0"/>
          <a:chOff x="0" y="0"/>
          <a:chExt cx="0" cy="0"/>
        </a:xfrm>
      </p:grpSpPr>
      <p:sp>
        <p:nvSpPr>
          <p:cNvPr id="837" name="Google Shape;837;g3c428d45dfa_1_59"/>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38" name="Google Shape;838;g3c428d45dfa_1_59"/>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9</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Kubernetes Observability</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39" name="Google Shape;839;g3c428d45dfa_1_59"/>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40" name="Google Shape;840;g3c428d45dfa_1_59"/>
          <p:cNvSpPr txBox="1"/>
          <p:nvPr/>
        </p:nvSpPr>
        <p:spPr>
          <a:xfrm>
            <a:off x="246500" y="1520050"/>
            <a:ext cx="8552400" cy="13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222222"/>
                </a:solidFill>
                <a:latin typeface="Roboto"/>
                <a:ea typeface="Roboto"/>
                <a:cs typeface="Roboto"/>
                <a:sym typeface="Roboto"/>
              </a:rPr>
              <a:t>In Kubernetes, observability is the process of collecting and analyzing metrics, logs, and traces—often referred to as the three pillars of observability—in order to obtain a better understanding of the internal state, performance, and health of the cluster.</a:t>
            </a:r>
            <a:endParaRPr sz="1500">
              <a:solidFill>
                <a:srgbClr val="222222"/>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1"/>
              </a:solidFill>
            </a:endParaRPr>
          </a:p>
        </p:txBody>
      </p:sp>
      <p:pic>
        <p:nvPicPr>
          <p:cNvPr id="841" name="Google Shape;841;g3c428d45dfa_1_59"/>
          <p:cNvPicPr preferRelativeResize="0"/>
          <p:nvPr/>
        </p:nvPicPr>
        <p:blipFill>
          <a:blip r:embed="rId3">
            <a:alphaModFix/>
          </a:blip>
          <a:stretch>
            <a:fillRect/>
          </a:stretch>
        </p:blipFill>
        <p:spPr>
          <a:xfrm>
            <a:off x="1810063" y="2727250"/>
            <a:ext cx="5686577" cy="1968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46" name="Shape 846"/>
        <p:cNvGrpSpPr/>
        <p:nvPr/>
      </p:nvGrpSpPr>
      <p:grpSpPr>
        <a:xfrm>
          <a:off x="0" y="0"/>
          <a:ext cx="0" cy="0"/>
          <a:chOff x="0" y="0"/>
          <a:chExt cx="0" cy="0"/>
        </a:xfrm>
      </p:grpSpPr>
      <p:sp>
        <p:nvSpPr>
          <p:cNvPr id="847" name="Google Shape;847;g3c4210436e3_1_2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48" name="Google Shape;848;g3c4210436e3_1_2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10</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Seguridad Básica en Kubernetes</a:t>
            </a:r>
            <a:endParaRPr b="1" sz="2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49" name="Google Shape;849;g3c4210436e3_1_2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seguridad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50" name="Google Shape;850;g3c4210436e3_1_20"/>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200">
                <a:solidFill>
                  <a:schemeClr val="dk1"/>
                </a:solidFill>
                <a:latin typeface="Montserrat"/>
                <a:ea typeface="Montserrat"/>
                <a:cs typeface="Montserrat"/>
                <a:sym typeface="Montserrat"/>
              </a:rPr>
              <a:t>El control de acceso basado en roles (RBAC) es un método para regular el acceso a los recursos informáticos o de red en función de los roles de los usuarios individuales dentro de su organización.</a:t>
            </a:r>
            <a:endParaRPr sz="22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2200">
                <a:solidFill>
                  <a:schemeClr val="dk1"/>
                </a:solidFill>
                <a:latin typeface="Montserrat"/>
                <a:ea typeface="Montserrat"/>
                <a:cs typeface="Montserrat"/>
                <a:sym typeface="Montserrat"/>
              </a:rPr>
              <a:t>La autorización RBAC utiliza el grupo de API rbac.authorization.k8s.io para impulsar las decisiones de autorización, lo que le permite configurar dinámicamente las políticas a través de la API de Kubernetes.</a:t>
            </a:r>
            <a:endParaRPr sz="22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1C2833"/>
              </a:buClr>
              <a:buSzPts val="2200"/>
              <a:buFont typeface="Arial"/>
              <a:buNone/>
            </a:pPr>
            <a:r>
              <a:t/>
            </a:r>
            <a:endParaRPr sz="2200">
              <a:solidFill>
                <a:schemeClr val="dk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55" name="Shape 855"/>
        <p:cNvGrpSpPr/>
        <p:nvPr/>
      </p:nvGrpSpPr>
      <p:grpSpPr>
        <a:xfrm>
          <a:off x="0" y="0"/>
          <a:ext cx="0" cy="0"/>
          <a:chOff x="0" y="0"/>
          <a:chExt cx="0" cy="0"/>
        </a:xfrm>
      </p:grpSpPr>
      <p:sp>
        <p:nvSpPr>
          <p:cNvPr id="856" name="Google Shape;856;g3c428d45dfa_1_85"/>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57" name="Google Shape;857;g3c428d45dfa_1_85"/>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10</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Seguridad Básica en Kubernetes</a:t>
            </a:r>
            <a:endParaRPr b="1" sz="2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58" name="Google Shape;858;g3c428d45dfa_1_85"/>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seguridad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sp>
        <p:nvSpPr>
          <p:cNvPr id="859" name="Google Shape;859;g3c428d45dfa_1_85"/>
          <p:cNvSpPr/>
          <p:nvPr/>
        </p:nvSpPr>
        <p:spPr>
          <a:xfrm>
            <a:off x="507950" y="1533227"/>
            <a:ext cx="8290800" cy="32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1C2833"/>
              </a:buClr>
              <a:buSzPts val="2200"/>
              <a:buFont typeface="Arial"/>
              <a:buNone/>
            </a:pPr>
            <a:r>
              <a:t/>
            </a:r>
            <a:endParaRPr sz="2200">
              <a:solidFill>
                <a:schemeClr val="dk1"/>
              </a:solidFill>
              <a:latin typeface="Montserrat"/>
              <a:ea typeface="Montserrat"/>
              <a:cs typeface="Montserrat"/>
              <a:sym typeface="Montserrat"/>
            </a:endParaRPr>
          </a:p>
        </p:txBody>
      </p:sp>
      <p:pic>
        <p:nvPicPr>
          <p:cNvPr id="860" name="Google Shape;860;g3c428d45dfa_1_85"/>
          <p:cNvPicPr preferRelativeResize="0"/>
          <p:nvPr/>
        </p:nvPicPr>
        <p:blipFill>
          <a:blip r:embed="rId3">
            <a:alphaModFix/>
          </a:blip>
          <a:stretch>
            <a:fillRect/>
          </a:stretch>
        </p:blipFill>
        <p:spPr>
          <a:xfrm>
            <a:off x="2129463" y="1309125"/>
            <a:ext cx="4885075" cy="3724667"/>
          </a:xfrm>
          <a:prstGeom prst="rect">
            <a:avLst/>
          </a:prstGeom>
          <a:noFill/>
          <a:ln>
            <a:noFill/>
          </a:ln>
        </p:spPr>
      </p:pic>
      <p:sp>
        <p:nvSpPr>
          <p:cNvPr id="861" name="Google Shape;861;g3c428d45dfa_1_85"/>
          <p:cNvSpPr txBox="1"/>
          <p:nvPr/>
        </p:nvSpPr>
        <p:spPr>
          <a:xfrm>
            <a:off x="2259298" y="1438961"/>
            <a:ext cx="2555700" cy="2555700"/>
          </a:xfrm>
          <a:prstGeom prst="rect">
            <a:avLst/>
          </a:prstGeom>
          <a:noFill/>
          <a:ln>
            <a:noFill/>
          </a:ln>
        </p:spPr>
        <p:txBody>
          <a:bodyPr anchorCtr="0" anchor="ctr" bIns="77900" lIns="77900" spcFirstLastPara="1" rIns="77900" wrap="square" tIns="77900">
            <a:noAutofit/>
          </a:bodyPr>
          <a:lstStyle/>
          <a:p>
            <a:pPr indent="0" lvl="0" marL="0" rtl="0" algn="l">
              <a:lnSpc>
                <a:spcPct val="115000"/>
              </a:lnSpc>
              <a:spcBef>
                <a:spcPts val="0"/>
              </a:spcBef>
              <a:spcAft>
                <a:spcPts val="0"/>
              </a:spcAft>
              <a:buNone/>
            </a:pPr>
            <a:r>
              <a:t/>
            </a:r>
            <a:endParaRPr sz="1192"/>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66" name="Shape 866"/>
        <p:cNvGrpSpPr/>
        <p:nvPr/>
      </p:nvGrpSpPr>
      <p:grpSpPr>
        <a:xfrm>
          <a:off x="0" y="0"/>
          <a:ext cx="0" cy="0"/>
          <a:chOff x="0" y="0"/>
          <a:chExt cx="0" cy="0"/>
        </a:xfrm>
      </p:grpSpPr>
      <p:sp>
        <p:nvSpPr>
          <p:cNvPr id="867" name="Google Shape;867;g3c428d45dfa_1_75"/>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68" name="Google Shape;868;g3c428d45dfa_1_75"/>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10</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Seguridad Básica en Kubernetes</a:t>
            </a:r>
            <a:endParaRPr b="1" sz="2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69" name="Google Shape;869;g3c428d45dfa_1_75"/>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pic>
        <p:nvPicPr>
          <p:cNvPr id="870" name="Google Shape;870;g3c428d45dfa_1_75" title="carbon-22.png"/>
          <p:cNvPicPr preferRelativeResize="0"/>
          <p:nvPr/>
        </p:nvPicPr>
        <p:blipFill>
          <a:blip r:embed="rId3">
            <a:alphaModFix/>
          </a:blip>
          <a:stretch>
            <a:fillRect/>
          </a:stretch>
        </p:blipFill>
        <p:spPr>
          <a:xfrm>
            <a:off x="1643075" y="1152300"/>
            <a:ext cx="5857841" cy="368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875" name="Shape 875"/>
        <p:cNvGrpSpPr/>
        <p:nvPr/>
      </p:nvGrpSpPr>
      <p:grpSpPr>
        <a:xfrm>
          <a:off x="0" y="0"/>
          <a:ext cx="0" cy="0"/>
          <a:chOff x="0" y="0"/>
          <a:chExt cx="0" cy="0"/>
        </a:xfrm>
      </p:grpSpPr>
      <p:sp>
        <p:nvSpPr>
          <p:cNvPr id="876" name="Google Shape;876;g3c428d45dfa_2_0"/>
          <p:cNvSpPr/>
          <p:nvPr/>
        </p:nvSpPr>
        <p:spPr>
          <a:xfrm>
            <a:off x="0" y="0"/>
            <a:ext cx="9144000" cy="1152300"/>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77" name="Google Shape;877;g3c428d45dfa_2_0"/>
          <p:cNvSpPr/>
          <p:nvPr/>
        </p:nvSpPr>
        <p:spPr>
          <a:xfrm>
            <a:off x="507950" y="253901"/>
            <a:ext cx="8290800" cy="37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10</a:t>
            </a:r>
            <a:r>
              <a:rPr b="1" i="0" lang="en-US" sz="2600" u="none" cap="none" strike="noStrike">
                <a:solidFill>
                  <a:srgbClr val="FFFFFF"/>
                </a:solidFill>
                <a:latin typeface="Montserrat"/>
                <a:ea typeface="Montserrat"/>
                <a:cs typeface="Montserrat"/>
                <a:sym typeface="Montserrat"/>
              </a:rPr>
              <a:t>:</a:t>
            </a:r>
            <a:r>
              <a:rPr b="1" lang="en-US" sz="2600">
                <a:solidFill>
                  <a:srgbClr val="FFFFFF"/>
                </a:solidFill>
                <a:latin typeface="Montserrat"/>
                <a:ea typeface="Montserrat"/>
                <a:cs typeface="Montserrat"/>
                <a:sym typeface="Montserrat"/>
              </a:rPr>
              <a:t> Seguridad Básica en Kubernetes</a:t>
            </a:r>
            <a:endParaRPr b="1" sz="2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2600"/>
              <a:buFont typeface="Arial"/>
              <a:buNone/>
            </a:pPr>
            <a:r>
              <a:t/>
            </a:r>
            <a:endParaRPr b="1" sz="2600">
              <a:solidFill>
                <a:srgbClr val="FFFFFF"/>
              </a:solidFill>
              <a:latin typeface="Montserrat"/>
              <a:ea typeface="Montserrat"/>
              <a:cs typeface="Montserrat"/>
              <a:sym typeface="Montserrat"/>
            </a:endParaRPr>
          </a:p>
        </p:txBody>
      </p:sp>
      <p:sp>
        <p:nvSpPr>
          <p:cNvPr id="878" name="Google Shape;878;g3c428d45dfa_2_0"/>
          <p:cNvSpPr/>
          <p:nvPr/>
        </p:nvSpPr>
        <p:spPr>
          <a:xfrm>
            <a:off x="507950" y="688777"/>
            <a:ext cx="8290800" cy="20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b="0" i="0" lang="en-US" sz="1400" u="none" cap="none" strike="noStrike">
                <a:solidFill>
                  <a:srgbClr val="AECBFA"/>
                </a:solidFill>
                <a:latin typeface="Arial"/>
                <a:ea typeface="Arial"/>
                <a:cs typeface="Arial"/>
                <a:sym typeface="Arial"/>
              </a:rPr>
              <a:t>Objetivo: Entender que es </a:t>
            </a:r>
            <a:r>
              <a:rPr lang="en-US">
                <a:solidFill>
                  <a:srgbClr val="AECBFA"/>
                </a:solidFill>
              </a:rPr>
              <a:t>un Observabilidad y NP </a:t>
            </a:r>
            <a:r>
              <a:rPr b="0" i="0" lang="en-US" sz="1400" u="none" cap="none" strike="noStrike">
                <a:solidFill>
                  <a:srgbClr val="AECBFA"/>
                </a:solidFill>
                <a:latin typeface="Arial"/>
                <a:ea typeface="Arial"/>
                <a:cs typeface="Arial"/>
                <a:sym typeface="Arial"/>
              </a:rPr>
              <a:t>y para que se utiliza</a:t>
            </a:r>
            <a:endParaRPr b="0" i="0" sz="1400" u="none" cap="none" strike="noStrike">
              <a:solidFill>
                <a:schemeClr val="dk1"/>
              </a:solidFill>
              <a:latin typeface="Calibri"/>
              <a:ea typeface="Calibri"/>
              <a:cs typeface="Calibri"/>
              <a:sym typeface="Calibri"/>
            </a:endParaRPr>
          </a:p>
        </p:txBody>
      </p:sp>
      <p:pic>
        <p:nvPicPr>
          <p:cNvPr id="879" name="Google Shape;879;g3c428d45dfa_2_0" title="carbon-23.png"/>
          <p:cNvPicPr preferRelativeResize="0"/>
          <p:nvPr/>
        </p:nvPicPr>
        <p:blipFill>
          <a:blip r:embed="rId3">
            <a:alphaModFix/>
          </a:blip>
          <a:stretch>
            <a:fillRect/>
          </a:stretch>
        </p:blipFill>
        <p:spPr>
          <a:xfrm>
            <a:off x="2734415" y="1280050"/>
            <a:ext cx="3675174" cy="368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g3bcf6c8c51a_0_303"/>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9" name="Google Shape;359;g3bcf6c8c51a_0_303"/>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latin typeface="Montserrat"/>
                <a:ea typeface="Montserrat"/>
                <a:cs typeface="Montserrat"/>
                <a:sym typeface="Montserrat"/>
              </a:rPr>
              <a:t>Namespaces</a:t>
            </a:r>
            <a:endParaRPr i="0" sz="2400" u="none" cap="none" strike="noStrike">
              <a:solidFill>
                <a:schemeClr val="dk1"/>
              </a:solidFill>
              <a:latin typeface="Montserrat"/>
              <a:ea typeface="Montserrat"/>
              <a:cs typeface="Montserrat"/>
              <a:sym typeface="Montserrat"/>
            </a:endParaRPr>
          </a:p>
        </p:txBody>
      </p:sp>
      <p:sp>
        <p:nvSpPr>
          <p:cNvPr id="360" name="Google Shape;360;g3bcf6c8c51a_0_303"/>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un namespace</a:t>
            </a:r>
            <a:endParaRPr i="0" sz="1800" u="none" cap="none" strike="noStrike">
              <a:solidFill>
                <a:schemeClr val="dk1"/>
              </a:solidFill>
              <a:latin typeface="Montserrat"/>
              <a:ea typeface="Montserrat"/>
              <a:cs typeface="Montserrat"/>
              <a:sym typeface="Montserrat"/>
            </a:endParaRPr>
          </a:p>
        </p:txBody>
      </p:sp>
      <p:sp>
        <p:nvSpPr>
          <p:cNvPr id="361" name="Google Shape;361;g3bcf6c8c51a_0_303"/>
          <p:cNvSpPr txBox="1"/>
          <p:nvPr/>
        </p:nvSpPr>
        <p:spPr>
          <a:xfrm>
            <a:off x="507950" y="1419900"/>
            <a:ext cx="7983600" cy="125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1C1E21"/>
                </a:solidFill>
                <a:latin typeface="Montserrat"/>
                <a:ea typeface="Montserrat"/>
                <a:cs typeface="Montserrat"/>
                <a:sym typeface="Montserrat"/>
              </a:rPr>
              <a:t>Los namespaces son una forma de agrupar los recursos de kubernetes. Esto permite que podamos gestionar los diferentes recursos de una aplicación ( pod, deployment, service, etc) para establecer unas cuotas recursos, políticas de seguridad y configuraciones específicas.</a:t>
            </a:r>
            <a:endParaRPr sz="1300">
              <a:solidFill>
                <a:srgbClr val="1C1E2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20212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g3bcf6c8c51a_0_606"/>
          <p:cNvSpPr/>
          <p:nvPr/>
        </p:nvSpPr>
        <p:spPr>
          <a:xfrm>
            <a:off x="0" y="0"/>
            <a:ext cx="9144000" cy="733500"/>
          </a:xfrm>
          <a:prstGeom prst="rect">
            <a:avLst/>
          </a:prstGeom>
          <a:solidFill>
            <a:srgbClr val="1C283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8" name="Google Shape;368;g3bcf6c8c51a_0_606"/>
          <p:cNvSpPr/>
          <p:nvPr/>
        </p:nvSpPr>
        <p:spPr>
          <a:xfrm>
            <a:off x="507950" y="190500"/>
            <a:ext cx="8290800" cy="35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
              <a:buFont typeface="Arial"/>
              <a:buNone/>
            </a:pPr>
            <a:r>
              <a:rPr b="1" lang="en-US" sz="2400">
                <a:solidFill>
                  <a:srgbClr val="FFFFFF"/>
                </a:solidFill>
              </a:rPr>
              <a:t>Kubectl</a:t>
            </a:r>
            <a:endParaRPr b="0" i="0" sz="2400" u="none" cap="none" strike="noStrike">
              <a:solidFill>
                <a:schemeClr val="dk1"/>
              </a:solidFill>
              <a:latin typeface="Calibri"/>
              <a:ea typeface="Calibri"/>
              <a:cs typeface="Calibri"/>
              <a:sym typeface="Calibri"/>
            </a:endParaRPr>
          </a:p>
        </p:txBody>
      </p:sp>
      <p:sp>
        <p:nvSpPr>
          <p:cNvPr id="369" name="Google Shape;369;g3bcf6c8c51a_0_606"/>
          <p:cNvSpPr/>
          <p:nvPr/>
        </p:nvSpPr>
        <p:spPr>
          <a:xfrm>
            <a:off x="507950" y="987326"/>
            <a:ext cx="82908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17A589"/>
              </a:buClr>
              <a:buSzPts val="1800"/>
              <a:buFont typeface="Arial"/>
              <a:buNone/>
            </a:pPr>
            <a:r>
              <a:rPr b="1" lang="en-US" sz="1800">
                <a:solidFill>
                  <a:srgbClr val="17A589"/>
                </a:solidFill>
                <a:latin typeface="Montserrat"/>
                <a:ea typeface="Montserrat"/>
                <a:cs typeface="Montserrat"/>
                <a:sym typeface="Montserrat"/>
              </a:rPr>
              <a:t>Que es kubectl</a:t>
            </a:r>
            <a:endParaRPr i="0" sz="1800" u="none" cap="none" strike="noStrike">
              <a:solidFill>
                <a:schemeClr val="dk1"/>
              </a:solidFill>
              <a:latin typeface="Montserrat"/>
              <a:ea typeface="Montserrat"/>
              <a:cs typeface="Montserrat"/>
              <a:sym typeface="Montserrat"/>
            </a:endParaRPr>
          </a:p>
        </p:txBody>
      </p:sp>
      <p:sp>
        <p:nvSpPr>
          <p:cNvPr id="370" name="Google Shape;370;g3bcf6c8c51a_0_606"/>
          <p:cNvSpPr txBox="1"/>
          <p:nvPr/>
        </p:nvSpPr>
        <p:spPr>
          <a:xfrm>
            <a:off x="507950" y="1378825"/>
            <a:ext cx="7983600" cy="2001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US" sz="1600">
                <a:solidFill>
                  <a:srgbClr val="202122"/>
                </a:solidFill>
                <a:latin typeface="Montserrat"/>
                <a:ea typeface="Montserrat"/>
                <a:cs typeface="Montserrat"/>
                <a:sym typeface="Montserrat"/>
              </a:rPr>
              <a:t>Kubectl</a:t>
            </a:r>
            <a:r>
              <a:rPr lang="en-US" sz="1600">
                <a:solidFill>
                  <a:srgbClr val="202122"/>
                </a:solidFill>
                <a:latin typeface="Montserrat"/>
                <a:ea typeface="Montserrat"/>
                <a:cs typeface="Montserrat"/>
                <a:sym typeface="Montserrat"/>
              </a:rPr>
              <a:t> es una </a:t>
            </a:r>
            <a:r>
              <a:rPr lang="en-US" sz="1600">
                <a:solidFill>
                  <a:schemeClr val="hlink"/>
                </a:solidFill>
                <a:uFill>
                  <a:noFill/>
                </a:uFill>
                <a:latin typeface="Montserrat"/>
                <a:ea typeface="Montserrat"/>
                <a:cs typeface="Montserrat"/>
                <a:sym typeface="Montserrat"/>
                <a:hlinkClick r:id="rId3"/>
              </a:rPr>
              <a:t>interfaz de línea de comandos</a:t>
            </a:r>
            <a:r>
              <a:rPr lang="en-US" sz="1600">
                <a:solidFill>
                  <a:srgbClr val="202122"/>
                </a:solidFill>
                <a:latin typeface="Montserrat"/>
                <a:ea typeface="Montserrat"/>
                <a:cs typeface="Montserrat"/>
                <a:sym typeface="Montserrat"/>
              </a:rPr>
              <a:t> para ejecutar comandos sobre despliegues clusterizados de </a:t>
            </a:r>
            <a:r>
              <a:rPr lang="en-US" sz="1600">
                <a:solidFill>
                  <a:schemeClr val="hlink"/>
                </a:solidFill>
                <a:uFill>
                  <a:noFill/>
                </a:uFill>
                <a:latin typeface="Montserrat"/>
                <a:ea typeface="Montserrat"/>
                <a:cs typeface="Montserrat"/>
                <a:sym typeface="Montserrat"/>
                <a:hlinkClick r:id="rId4"/>
              </a:rPr>
              <a:t>Kubernetes</a:t>
            </a:r>
            <a:r>
              <a:rPr lang="en-US" sz="1600">
                <a:solidFill>
                  <a:srgbClr val="202122"/>
                </a:solidFill>
                <a:latin typeface="Montserrat"/>
                <a:ea typeface="Montserrat"/>
                <a:cs typeface="Montserrat"/>
                <a:sym typeface="Montserrat"/>
              </a:rPr>
              <a:t>. Esta interfaz es la manera estándar de comunicación con el clúster ya que permite realizar todo tipo de operaciones sobre el mismo. Desde desplegar servicios, pods o volúmenes hasta conseguir toda la información del clúster de Kubernetes. </a:t>
            </a:r>
            <a:endParaRPr sz="1600">
              <a:solidFill>
                <a:srgbClr val="202122"/>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600">
              <a:solidFill>
                <a:schemeClr val="dk1"/>
              </a:solidFill>
            </a:endParaRPr>
          </a:p>
        </p:txBody>
      </p:sp>
      <p:pic>
        <p:nvPicPr>
          <p:cNvPr id="371" name="Google Shape;371;g3bcf6c8c51a_0_606"/>
          <p:cNvPicPr preferRelativeResize="0"/>
          <p:nvPr/>
        </p:nvPicPr>
        <p:blipFill>
          <a:blip r:embed="rId5">
            <a:alphaModFix/>
          </a:blip>
          <a:stretch>
            <a:fillRect/>
          </a:stretch>
        </p:blipFill>
        <p:spPr>
          <a:xfrm>
            <a:off x="1560400" y="3121400"/>
            <a:ext cx="5957454" cy="191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6"/>
        </a:solidFill>
      </p:bgPr>
    </p:bg>
    <p:spTree>
      <p:nvGrpSpPr>
        <p:cNvPr id="376" name="Shape 376"/>
        <p:cNvGrpSpPr/>
        <p:nvPr/>
      </p:nvGrpSpPr>
      <p:grpSpPr>
        <a:xfrm>
          <a:off x="0" y="0"/>
          <a:ext cx="0" cy="0"/>
          <a:chOff x="0" y="0"/>
          <a:chExt cx="0" cy="0"/>
        </a:xfrm>
      </p:grpSpPr>
      <p:sp>
        <p:nvSpPr>
          <p:cNvPr id="377" name="Google Shape;377;p2"/>
          <p:cNvSpPr/>
          <p:nvPr/>
        </p:nvSpPr>
        <p:spPr>
          <a:xfrm>
            <a:off x="0" y="0"/>
            <a:ext cx="9144000" cy="1152227"/>
          </a:xfrm>
          <a:prstGeom prst="rect">
            <a:avLst/>
          </a:prstGeom>
          <a:solidFill>
            <a:srgbClr val="326C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8" name="Google Shape;378;p2"/>
          <p:cNvSpPr/>
          <p:nvPr/>
        </p:nvSpPr>
        <p:spPr>
          <a:xfrm>
            <a:off x="507950" y="253901"/>
            <a:ext cx="8290661" cy="3714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Arial"/>
              <a:buNone/>
            </a:pPr>
            <a:r>
              <a:rPr b="1" i="0" lang="en-US" sz="2600" u="none" cap="none" strike="noStrike">
                <a:solidFill>
                  <a:srgbClr val="FFFFFF"/>
                </a:solidFill>
                <a:latin typeface="Montserrat"/>
                <a:ea typeface="Montserrat"/>
                <a:cs typeface="Montserrat"/>
                <a:sym typeface="Montserrat"/>
              </a:rPr>
              <a:t>Modulo </a:t>
            </a:r>
            <a:r>
              <a:rPr b="1" lang="en-US" sz="2600">
                <a:solidFill>
                  <a:srgbClr val="FFFFFF"/>
                </a:solidFill>
                <a:latin typeface="Montserrat"/>
                <a:ea typeface="Montserrat"/>
                <a:cs typeface="Montserrat"/>
                <a:sym typeface="Montserrat"/>
              </a:rPr>
              <a:t>4</a:t>
            </a:r>
            <a:r>
              <a:rPr b="1" i="0" lang="en-US" sz="2600" u="none" cap="none" strike="noStrike">
                <a:solidFill>
                  <a:srgbClr val="FFFFFF"/>
                </a:solidFill>
                <a:latin typeface="Montserrat"/>
                <a:ea typeface="Montserrat"/>
                <a:cs typeface="Montserrat"/>
                <a:sym typeface="Montserrat"/>
              </a:rPr>
              <a:t>: </a:t>
            </a:r>
            <a:r>
              <a:rPr b="1" lang="en-US" sz="2600">
                <a:solidFill>
                  <a:srgbClr val="FFFFFF"/>
                </a:solidFill>
                <a:latin typeface="Montserrat"/>
                <a:ea typeface="Montserrat"/>
                <a:cs typeface="Montserrat"/>
                <a:sym typeface="Montserrat"/>
              </a:rPr>
              <a:t>Pods</a:t>
            </a:r>
            <a:endParaRPr i="0" sz="2600" u="none" cap="none" strike="noStrike">
              <a:solidFill>
                <a:schemeClr val="dk1"/>
              </a:solidFill>
              <a:latin typeface="Montserrat"/>
              <a:ea typeface="Montserrat"/>
              <a:cs typeface="Montserrat"/>
              <a:sym typeface="Montserrat"/>
            </a:endParaRPr>
          </a:p>
        </p:txBody>
      </p:sp>
      <p:sp>
        <p:nvSpPr>
          <p:cNvPr id="379" name="Google Shape;379;p2"/>
          <p:cNvSpPr/>
          <p:nvPr/>
        </p:nvSpPr>
        <p:spPr>
          <a:xfrm>
            <a:off x="507950" y="688777"/>
            <a:ext cx="8290661" cy="209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ECBFA"/>
              </a:buClr>
              <a:buSzPts val="1400"/>
              <a:buFont typeface="Arial"/>
              <a:buNone/>
            </a:pPr>
            <a:r>
              <a:rPr i="0" lang="en-US" sz="1400" u="none" cap="none" strike="noStrike">
                <a:solidFill>
                  <a:srgbClr val="AECBFA"/>
                </a:solidFill>
                <a:latin typeface="Montserrat"/>
                <a:ea typeface="Montserrat"/>
                <a:cs typeface="Montserrat"/>
                <a:sym typeface="Montserrat"/>
              </a:rPr>
              <a:t>Objetivo: Comprender el contexto y la necesidad de los </a:t>
            </a:r>
            <a:r>
              <a:rPr lang="en-US">
                <a:solidFill>
                  <a:srgbClr val="AECBFA"/>
                </a:solidFill>
                <a:latin typeface="Montserrat"/>
                <a:ea typeface="Montserrat"/>
                <a:cs typeface="Montserrat"/>
                <a:sym typeface="Montserrat"/>
              </a:rPr>
              <a:t>Pods </a:t>
            </a:r>
            <a:r>
              <a:rPr i="0" lang="en-US" sz="1400" u="none" cap="none" strike="noStrike">
                <a:solidFill>
                  <a:srgbClr val="AECBFA"/>
                </a:solidFill>
                <a:latin typeface="Montserrat"/>
                <a:ea typeface="Montserrat"/>
                <a:cs typeface="Montserrat"/>
                <a:sym typeface="Montserrat"/>
              </a:rPr>
              <a:t>Kubernetes</a:t>
            </a:r>
            <a:endParaRPr i="0" sz="1400" u="none" cap="none" strike="noStrike">
              <a:solidFill>
                <a:schemeClr val="dk1"/>
              </a:solidFill>
              <a:latin typeface="Montserrat"/>
              <a:ea typeface="Montserrat"/>
              <a:cs typeface="Montserrat"/>
              <a:sym typeface="Montserrat"/>
            </a:endParaRPr>
          </a:p>
        </p:txBody>
      </p:sp>
      <p:sp>
        <p:nvSpPr>
          <p:cNvPr id="380" name="Google Shape;380;p2"/>
          <p:cNvSpPr/>
          <p:nvPr/>
        </p:nvSpPr>
        <p:spPr>
          <a:xfrm>
            <a:off x="507950" y="1533227"/>
            <a:ext cx="8290661" cy="3238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C2833"/>
              </a:buClr>
              <a:buSzPts val="2200"/>
              <a:buFont typeface="Arial"/>
              <a:buNone/>
            </a:pPr>
            <a:r>
              <a:rPr b="1" i="0" lang="en-US" sz="2200" u="none" cap="none" strike="noStrike">
                <a:solidFill>
                  <a:srgbClr val="1C2833"/>
                </a:solidFill>
                <a:latin typeface="Montserrat"/>
                <a:ea typeface="Montserrat"/>
                <a:cs typeface="Montserrat"/>
                <a:sym typeface="Montserrat"/>
              </a:rPr>
              <a:t>Temas a cubrir</a:t>
            </a:r>
            <a:endParaRPr i="0" sz="2200" u="none" cap="none" strike="noStrike">
              <a:solidFill>
                <a:schemeClr val="dk1"/>
              </a:solidFill>
              <a:latin typeface="Montserrat"/>
              <a:ea typeface="Montserrat"/>
              <a:cs typeface="Montserrat"/>
              <a:sym typeface="Montserrat"/>
            </a:endParaRPr>
          </a:p>
        </p:txBody>
      </p:sp>
      <p:sp>
        <p:nvSpPr>
          <p:cNvPr id="381" name="Google Shape;381;p2"/>
          <p:cNvSpPr/>
          <p:nvPr/>
        </p:nvSpPr>
        <p:spPr>
          <a:xfrm>
            <a:off x="507950" y="2110975"/>
            <a:ext cx="8128200" cy="2558400"/>
          </a:xfrm>
          <a:prstGeom prst="rect">
            <a:avLst/>
          </a:prstGeom>
          <a:noFill/>
          <a:ln>
            <a:noFill/>
          </a:ln>
        </p:spPr>
        <p:txBody>
          <a:bodyPr anchorCtr="0" anchor="t" bIns="0" lIns="158750" spcFirstLastPara="1" rIns="0" wrap="square" tIns="0">
            <a:noAutofit/>
          </a:bodyPr>
          <a:lstStyle/>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Pods</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Ciclo de vida de un Pod</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Contenedores de Inicialización</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Interrupciones</a:t>
            </a:r>
            <a:endParaRPr>
              <a:solidFill>
                <a:srgbClr val="2E4053"/>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E4053"/>
              </a:buClr>
              <a:buSzPts val="1400"/>
              <a:buFont typeface="Montserrat"/>
              <a:buChar char="•"/>
            </a:pPr>
            <a:r>
              <a:rPr lang="en-US">
                <a:solidFill>
                  <a:srgbClr val="2E4053"/>
                </a:solidFill>
                <a:latin typeface="Montserrat"/>
                <a:ea typeface="Montserrat"/>
                <a:cs typeface="Montserrat"/>
                <a:sym typeface="Montserrat"/>
              </a:rPr>
              <a:t>Containers Efímeros</a:t>
            </a:r>
            <a:endParaRPr>
              <a:solidFill>
                <a:srgbClr val="2E405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NCF">
  <a:themeElements>
    <a:clrScheme name="Simple Light">
      <a:dk1>
        <a:srgbClr val="000000"/>
      </a:dk1>
      <a:lt1>
        <a:srgbClr val="FFFFFF"/>
      </a:lt1>
      <a:dk2>
        <a:srgbClr val="595959"/>
      </a:dk2>
      <a:lt2>
        <a:srgbClr val="EEEEEE"/>
      </a:lt2>
      <a:accent1>
        <a:srgbClr val="4285F4"/>
      </a:accent1>
      <a:accent2>
        <a:srgbClr val="D62293"/>
      </a:accent2>
      <a:accent3>
        <a:srgbClr val="93EAFF"/>
      </a:accent3>
      <a:accent4>
        <a:srgbClr val="FFAB40"/>
      </a:accent4>
      <a:accent5>
        <a:srgbClr val="E5E5E5"/>
      </a:accent5>
      <a:accent6>
        <a:srgbClr val="B7B7B7"/>
      </a:accent6>
      <a:hlink>
        <a:srgbClr val="008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2026-02-02T07:26:51Z</dcterms:created>
  <dc:creator>KCD Mexico</dc:creator>
</cp:coreProperties>
</file>